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8" r:id="rId1"/>
    <p:sldMasterId id="2147483689" r:id="rId2"/>
    <p:sldMasterId id="2147483717" r:id="rId3"/>
  </p:sldMasterIdLst>
  <p:notesMasterIdLst>
    <p:notesMasterId r:id="rId63"/>
  </p:notesMasterIdLst>
  <p:handoutMasterIdLst>
    <p:handoutMasterId r:id="rId64"/>
  </p:handoutMasterIdLst>
  <p:sldIdLst>
    <p:sldId id="292" r:id="rId4"/>
    <p:sldId id="395" r:id="rId5"/>
    <p:sldId id="311" r:id="rId6"/>
    <p:sldId id="399" r:id="rId7"/>
    <p:sldId id="451" r:id="rId8"/>
    <p:sldId id="400" r:id="rId9"/>
    <p:sldId id="401" r:id="rId10"/>
    <p:sldId id="411" r:id="rId11"/>
    <p:sldId id="340" r:id="rId12"/>
    <p:sldId id="412" r:id="rId13"/>
    <p:sldId id="415" r:id="rId14"/>
    <p:sldId id="414" r:id="rId15"/>
    <p:sldId id="413" r:id="rId16"/>
    <p:sldId id="416" r:id="rId17"/>
    <p:sldId id="419" r:id="rId18"/>
    <p:sldId id="418" r:id="rId19"/>
    <p:sldId id="453" r:id="rId20"/>
    <p:sldId id="455" r:id="rId21"/>
    <p:sldId id="403" r:id="rId22"/>
    <p:sldId id="404" r:id="rId23"/>
    <p:sldId id="405" r:id="rId24"/>
    <p:sldId id="370" r:id="rId25"/>
    <p:sldId id="368" r:id="rId26"/>
    <p:sldId id="422" r:id="rId27"/>
    <p:sldId id="425" r:id="rId28"/>
    <p:sldId id="427" r:id="rId29"/>
    <p:sldId id="428" r:id="rId30"/>
    <p:sldId id="430" r:id="rId31"/>
    <p:sldId id="433" r:id="rId32"/>
    <p:sldId id="434" r:id="rId33"/>
    <p:sldId id="445" r:id="rId34"/>
    <p:sldId id="393" r:id="rId35"/>
    <p:sldId id="380" r:id="rId36"/>
    <p:sldId id="436" r:id="rId37"/>
    <p:sldId id="435" r:id="rId38"/>
    <p:sldId id="437" r:id="rId39"/>
    <p:sldId id="439" r:id="rId40"/>
    <p:sldId id="440" r:id="rId41"/>
    <p:sldId id="443" r:id="rId42"/>
    <p:sldId id="462" r:id="rId43"/>
    <p:sldId id="461" r:id="rId44"/>
    <p:sldId id="463" r:id="rId45"/>
    <p:sldId id="392" r:id="rId46"/>
    <p:sldId id="458" r:id="rId47"/>
    <p:sldId id="459" r:id="rId48"/>
    <p:sldId id="460" r:id="rId49"/>
    <p:sldId id="469" r:id="rId50"/>
    <p:sldId id="465" r:id="rId51"/>
    <p:sldId id="466" r:id="rId52"/>
    <p:sldId id="468" r:id="rId53"/>
    <p:sldId id="467" r:id="rId54"/>
    <p:sldId id="442" r:id="rId55"/>
    <p:sldId id="441" r:id="rId56"/>
    <p:sldId id="452" r:id="rId57"/>
    <p:sldId id="369" r:id="rId58"/>
    <p:sldId id="447" r:id="rId59"/>
    <p:sldId id="471" r:id="rId60"/>
    <p:sldId id="444" r:id="rId61"/>
    <p:sldId id="449" r:id="rId62"/>
  </p:sldIdLst>
  <p:sldSz cx="13439775" cy="7559675"/>
  <p:notesSz cx="6858000" cy="9144000"/>
  <p:embeddedFontLst>
    <p:embeddedFont>
      <p:font typeface="Calibri" panose="020F0502020204030204" pitchFamily="34" charset="0"/>
      <p:regular r:id="rId65"/>
      <p:bold r:id="rId66"/>
      <p:italic r:id="rId67"/>
      <p:boldItalic r:id="rId68"/>
    </p:embeddedFont>
    <p:embeddedFont>
      <p:font typeface="Calibri Light" panose="020F0302020204030204" pitchFamily="34" charset="0"/>
      <p:regular r:id="rId69"/>
      <p:italic r:id="rId70"/>
    </p:embeddedFont>
    <p:embeddedFont>
      <p:font typeface="Montserrat" panose="00000500000000000000" pitchFamily="2" charset="-94"/>
      <p:regular r:id="rId71"/>
      <p:bold r:id="rId72"/>
      <p:italic r:id="rId73"/>
      <p:boldItalic r:id="rId7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673"/>
    <a:srgbClr val="4788C7"/>
    <a:srgbClr val="4585E0"/>
    <a:srgbClr val="E3122B"/>
    <a:srgbClr val="797A7C"/>
    <a:srgbClr val="A4CA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Açık Stil 1 - Vurgu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16" autoAdjust="0"/>
    <p:restoredTop sz="90578" autoAdjust="0"/>
  </p:normalViewPr>
  <p:slideViewPr>
    <p:cSldViewPr snapToGrid="0" showGuides="1">
      <p:cViewPr varScale="1">
        <p:scale>
          <a:sx n="70" d="100"/>
          <a:sy n="70" d="100"/>
        </p:scale>
        <p:origin x="720" y="67"/>
      </p:cViewPr>
      <p:guideLst/>
    </p:cSldViewPr>
  </p:slideViewPr>
  <p:notesTextViewPr>
    <p:cViewPr>
      <p:scale>
        <a:sx n="3" d="2"/>
        <a:sy n="3" d="2"/>
      </p:scale>
      <p:origin x="0" y="0"/>
    </p:cViewPr>
  </p:notesTextViewPr>
  <p:notesViewPr>
    <p:cSldViewPr snapToGrid="0" showGuides="1">
      <p:cViewPr varScale="1">
        <p:scale>
          <a:sx n="56" d="100"/>
          <a:sy n="56" d="100"/>
        </p:scale>
        <p:origin x="2856"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notesMaster" Target="notesMasters/notesMaster1.xml"/><Relationship Id="rId68" Type="http://schemas.openxmlformats.org/officeDocument/2006/relationships/font" Target="fonts/font4.fntdata"/><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2.fntdata"/><Relationship Id="rId74" Type="http://schemas.openxmlformats.org/officeDocument/2006/relationships/font" Target="fonts/font10.fntdata"/><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69" Type="http://schemas.openxmlformats.org/officeDocument/2006/relationships/font" Target="fonts/font5.fntdata"/><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3.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font" Target="fonts/font6.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8554A3-4F30-4D54-9E2F-82A588E31389}" type="datetimeFigureOut">
              <a:rPr lang="en-US" smtClean="0"/>
              <a:t>11/10/2022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6196EF-7C9C-413A-A9E3-8DC23D09DCB6}" type="slidenum">
              <a:rPr lang="en-US" smtClean="0"/>
              <a:t>‹#›</a:t>
            </a:fld>
            <a:endParaRPr lang="en-US"/>
          </a:p>
        </p:txBody>
      </p:sp>
    </p:spTree>
    <p:extLst>
      <p:ext uri="{BB962C8B-B14F-4D97-AF65-F5344CB8AC3E}">
        <p14:creationId xmlns:p14="http://schemas.microsoft.com/office/powerpoint/2010/main" val="5156021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AF5A5-12DA-4469-9ABB-23F316384FB6}" type="datetimeFigureOut">
              <a:rPr lang="en-GB" smtClean="0"/>
              <a:t>10/11/2022</a:t>
            </a:fld>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2AB111-ABE0-48FF-9F62-4484FB5328A9}" type="slidenum">
              <a:rPr lang="en-GB" smtClean="0"/>
              <a:t>‹#›</a:t>
            </a:fld>
            <a:endParaRPr lang="en-GB"/>
          </a:p>
        </p:txBody>
      </p:sp>
      <p:sp>
        <p:nvSpPr>
          <p:cNvPr id="8" name="Slayt Görüntüsü Yer Tutucusu 7"/>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Tree>
    <p:extLst>
      <p:ext uri="{BB962C8B-B14F-4D97-AF65-F5344CB8AC3E}">
        <p14:creationId xmlns:p14="http://schemas.microsoft.com/office/powerpoint/2010/main" val="266151434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with Number &amp; Title">
    <p:spTree>
      <p:nvGrpSpPr>
        <p:cNvPr id="1" name=""/>
        <p:cNvGrpSpPr/>
        <p:nvPr/>
      </p:nvGrpSpPr>
      <p:grpSpPr>
        <a:xfrm>
          <a:off x="0" y="0"/>
          <a:ext cx="0" cy="0"/>
          <a:chOff x="0" y="0"/>
          <a:chExt cx="0" cy="0"/>
        </a:xfrm>
      </p:grpSpPr>
      <p:sp>
        <p:nvSpPr>
          <p:cNvPr id="8" name="Text Placeholder 6"/>
          <p:cNvSpPr>
            <a:spLocks noGrp="1"/>
          </p:cNvSpPr>
          <p:nvPr>
            <p:ph type="body" sz="quarter" idx="12" hasCustomPrompt="1"/>
          </p:nvPr>
        </p:nvSpPr>
        <p:spPr>
          <a:xfrm>
            <a:off x="2416851" y="1"/>
            <a:ext cx="7668753" cy="530835"/>
          </a:xfrm>
          <a:prstGeom prst="rect">
            <a:avLst/>
          </a:prstGeom>
        </p:spPr>
        <p:txBody>
          <a:bodyPr anchor="ctr" anchorCtr="0">
            <a:normAutofit/>
          </a:bodyPr>
          <a:lstStyle>
            <a:lvl1pPr marL="0" indent="0">
              <a:buNone/>
              <a:defRPr sz="3520" baseline="0">
                <a:solidFill>
                  <a:srgbClr val="0E2673"/>
                </a:solidFill>
                <a:latin typeface="Calibri" panose="020F0502020204030204" pitchFamily="34" charset="0"/>
              </a:defRPr>
            </a:lvl1pPr>
          </a:lstStyle>
          <a:p>
            <a:pPr lvl="0"/>
            <a:r>
              <a:rPr lang="en-US" dirty="0"/>
              <a:t>Title Here</a:t>
            </a:r>
          </a:p>
        </p:txBody>
      </p:sp>
      <p:cxnSp>
        <p:nvCxnSpPr>
          <p:cNvPr id="3" name="Straight Connector 2"/>
          <p:cNvCxnSpPr/>
          <p:nvPr userDrawn="1"/>
        </p:nvCxnSpPr>
        <p:spPr>
          <a:xfrm flipH="1">
            <a:off x="2562238" y="530836"/>
            <a:ext cx="8476394" cy="0"/>
          </a:xfrm>
          <a:prstGeom prst="line">
            <a:avLst/>
          </a:prstGeom>
          <a:ln w="57150">
            <a:solidFill>
              <a:srgbClr val="0E2673"/>
            </a:solidFill>
          </a:ln>
        </p:spPr>
        <p:style>
          <a:lnRef idx="1">
            <a:schemeClr val="accent1"/>
          </a:lnRef>
          <a:fillRef idx="0">
            <a:schemeClr val="accent1"/>
          </a:fillRef>
          <a:effectRef idx="0">
            <a:schemeClr val="accent1"/>
          </a:effectRef>
          <a:fontRef idx="minor">
            <a:schemeClr val="tx1"/>
          </a:fontRef>
        </p:style>
      </p:cxnSp>
      <p:sp>
        <p:nvSpPr>
          <p:cNvPr id="4" name="Arc 3"/>
          <p:cNvSpPr/>
          <p:nvPr userDrawn="1"/>
        </p:nvSpPr>
        <p:spPr>
          <a:xfrm rot="10800000">
            <a:off x="807542" y="-1828802"/>
            <a:ext cx="3511316" cy="2359637"/>
          </a:xfrm>
          <a:prstGeom prst="arc">
            <a:avLst>
              <a:gd name="adj1" fmla="val 16200000"/>
              <a:gd name="adj2" fmla="val 19954911"/>
            </a:avLst>
          </a:prstGeom>
          <a:ln w="57150">
            <a:solidFill>
              <a:srgbClr val="0E26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63"/>
          </a:p>
        </p:txBody>
      </p:sp>
      <p:sp>
        <p:nvSpPr>
          <p:cNvPr id="5" name="Text Placeholder 4"/>
          <p:cNvSpPr>
            <a:spLocks noGrp="1"/>
          </p:cNvSpPr>
          <p:nvPr>
            <p:ph type="body" sz="quarter" idx="13" hasCustomPrompt="1"/>
          </p:nvPr>
        </p:nvSpPr>
        <p:spPr>
          <a:xfrm>
            <a:off x="2202774" y="2359638"/>
            <a:ext cx="9195320" cy="4302125"/>
          </a:xfrm>
          <a:prstGeom prst="rect">
            <a:avLst/>
          </a:prstGeom>
          <a:noFill/>
        </p:spPr>
        <p:txBody>
          <a:bodyPr/>
          <a:lstStyle>
            <a:lvl1pPr marL="574700" indent="-574700">
              <a:buClr>
                <a:srgbClr val="E3122B"/>
              </a:buClr>
              <a:buFont typeface="Arial" panose="020B0604020202020204" pitchFamily="34" charset="0"/>
              <a:buChar char="•"/>
              <a:defRPr sz="3017">
                <a:solidFill>
                  <a:srgbClr val="797A7C"/>
                </a:solidFill>
                <a:latin typeface="Calibri" panose="020F0502020204030204" pitchFamily="34" charset="0"/>
              </a:defRPr>
            </a:lvl1pPr>
            <a:lvl2pPr marL="633492" indent="0">
              <a:buClr>
                <a:srgbClr val="E3122B"/>
              </a:buClr>
              <a:buNone/>
              <a:defRPr sz="3017">
                <a:solidFill>
                  <a:srgbClr val="797A7C"/>
                </a:solidFill>
                <a:latin typeface="Calibri" panose="020F0502020204030204" pitchFamily="34" charset="0"/>
              </a:defRPr>
            </a:lvl2pPr>
          </a:lstStyle>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sp>
        <p:nvSpPr>
          <p:cNvPr id="10" name="Marcador de número de diapositiva 5"/>
          <p:cNvSpPr>
            <a:spLocks noGrp="1"/>
          </p:cNvSpPr>
          <p:nvPr>
            <p:ph type="sldNum" sz="quarter" idx="18"/>
          </p:nvPr>
        </p:nvSpPr>
        <p:spPr>
          <a:xfrm>
            <a:off x="12605880" y="7180901"/>
            <a:ext cx="833895" cy="378774"/>
          </a:xfrm>
          <a:prstGeom prst="rect">
            <a:avLst/>
          </a:prstGeom>
        </p:spPr>
        <p:txBody>
          <a:bodyPr/>
          <a:lstStyle>
            <a:lvl1pPr>
              <a:defRPr>
                <a:solidFill>
                  <a:srgbClr val="797A7C"/>
                </a:solidFill>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1952322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6290" y="1638300"/>
            <a:ext cx="6190225" cy="5198440"/>
          </a:xfrm>
          <a:prstGeom prst="rect">
            <a:avLst/>
          </a:prstGeom>
        </p:spPr>
      </p:pic>
      <p:sp>
        <p:nvSpPr>
          <p:cNvPr id="20" name="Text Placeholder 19"/>
          <p:cNvSpPr>
            <a:spLocks noGrp="1"/>
          </p:cNvSpPr>
          <p:nvPr>
            <p:ph type="body" sz="quarter" idx="11" hasCustomPrompt="1"/>
          </p:nvPr>
        </p:nvSpPr>
        <p:spPr>
          <a:xfrm>
            <a:off x="7077883" y="3737036"/>
            <a:ext cx="6361893" cy="520700"/>
          </a:xfrm>
          <a:prstGeom prst="rect">
            <a:avLst/>
          </a:prstGeom>
        </p:spPr>
        <p:txBody>
          <a:bodyPr anchor="ctr" anchorCtr="0">
            <a:normAutofit/>
          </a:bodyPr>
          <a:lstStyle>
            <a:lvl1pPr marL="0" indent="0">
              <a:buNone/>
              <a:defRPr sz="3520" baseline="0">
                <a:solidFill>
                  <a:srgbClr val="797A7C"/>
                </a:solidFill>
                <a:latin typeface="Calibri" panose="020F0502020204030204" pitchFamily="34" charset="0"/>
              </a:defRPr>
            </a:lvl1pPr>
          </a:lstStyle>
          <a:p>
            <a:pPr lvl="0"/>
            <a:r>
              <a:rPr lang="en-US" dirty="0"/>
              <a:t>Subtitle</a:t>
            </a:r>
          </a:p>
        </p:txBody>
      </p:sp>
      <p:sp>
        <p:nvSpPr>
          <p:cNvPr id="10" name="Rounded Rectangle 9"/>
          <p:cNvSpPr/>
          <p:nvPr userDrawn="1"/>
        </p:nvSpPr>
        <p:spPr>
          <a:xfrm>
            <a:off x="6905958" y="5766213"/>
            <a:ext cx="95297" cy="581723"/>
          </a:xfrm>
          <a:prstGeom prst="roundRect">
            <a:avLst>
              <a:gd name="adj" fmla="val 50000"/>
            </a:avLst>
          </a:prstGeom>
          <a:solidFill>
            <a:srgbClr val="E31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3"/>
          </a:p>
        </p:txBody>
      </p:sp>
      <p:sp>
        <p:nvSpPr>
          <p:cNvPr id="17" name="Text Placeholder 16"/>
          <p:cNvSpPr>
            <a:spLocks noGrp="1"/>
          </p:cNvSpPr>
          <p:nvPr>
            <p:ph type="body" sz="quarter" idx="10" hasCustomPrompt="1"/>
          </p:nvPr>
        </p:nvSpPr>
        <p:spPr>
          <a:xfrm>
            <a:off x="7077883" y="3195132"/>
            <a:ext cx="6361893" cy="592705"/>
          </a:xfrm>
          <a:prstGeom prst="rect">
            <a:avLst/>
          </a:prstGeom>
        </p:spPr>
        <p:txBody>
          <a:bodyPr wrap="square" tIns="137160" anchor="ctr" anchorCtr="0">
            <a:noAutofit/>
          </a:bodyPr>
          <a:lstStyle>
            <a:lvl1pPr marL="0" indent="0">
              <a:buNone/>
              <a:defRPr sz="6034">
                <a:solidFill>
                  <a:srgbClr val="E3122B"/>
                </a:solidFill>
                <a:latin typeface="Calibri" panose="020F0502020204030204" pitchFamily="34" charset="0"/>
              </a:defRPr>
            </a:lvl1pPr>
          </a:lstStyle>
          <a:p>
            <a:pPr lvl="0"/>
            <a:r>
              <a:rPr lang="en-US" dirty="0"/>
              <a:t>TITLE</a:t>
            </a:r>
          </a:p>
        </p:txBody>
      </p:sp>
      <p:sp>
        <p:nvSpPr>
          <p:cNvPr id="21" name="Text Placeholder 19"/>
          <p:cNvSpPr>
            <a:spLocks noGrp="1"/>
          </p:cNvSpPr>
          <p:nvPr>
            <p:ph type="body" sz="quarter" idx="12" hasCustomPrompt="1"/>
          </p:nvPr>
        </p:nvSpPr>
        <p:spPr>
          <a:xfrm>
            <a:off x="7077882" y="5318632"/>
            <a:ext cx="5643510" cy="403072"/>
          </a:xfrm>
          <a:prstGeom prst="rect">
            <a:avLst/>
          </a:prstGeom>
        </p:spPr>
        <p:txBody>
          <a:bodyPr anchor="ctr" anchorCtr="0">
            <a:normAutofit/>
          </a:bodyPr>
          <a:lstStyle>
            <a:lvl1pPr marL="0" indent="0">
              <a:buNone/>
              <a:defRPr sz="2514" b="1" baseline="0">
                <a:solidFill>
                  <a:schemeClr val="tx1"/>
                </a:solidFill>
                <a:latin typeface="Calibri" panose="020F0502020204030204" pitchFamily="34" charset="0"/>
              </a:defRPr>
            </a:lvl1pPr>
          </a:lstStyle>
          <a:p>
            <a:pPr lvl="0"/>
            <a:r>
              <a:rPr lang="en-US" dirty="0"/>
              <a:t>Name &amp; Surname</a:t>
            </a:r>
          </a:p>
        </p:txBody>
      </p:sp>
      <p:sp>
        <p:nvSpPr>
          <p:cNvPr id="11" name="Text Placeholder 19"/>
          <p:cNvSpPr>
            <a:spLocks noGrp="1"/>
          </p:cNvSpPr>
          <p:nvPr>
            <p:ph type="body" sz="quarter" idx="15" hasCustomPrompt="1"/>
          </p:nvPr>
        </p:nvSpPr>
        <p:spPr>
          <a:xfrm>
            <a:off x="7077882" y="5785204"/>
            <a:ext cx="5643510" cy="257724"/>
          </a:xfrm>
          <a:prstGeom prst="rect">
            <a:avLst/>
          </a:prstGeom>
        </p:spPr>
        <p:txBody>
          <a:bodyPr anchor="ctr" anchorCtr="0">
            <a:noAutofit/>
          </a:bodyPr>
          <a:lstStyle>
            <a:lvl1pPr marL="0" indent="0">
              <a:buNone/>
              <a:defRPr sz="2263" b="0" baseline="0">
                <a:solidFill>
                  <a:schemeClr val="tx1"/>
                </a:solidFill>
                <a:latin typeface="Calibri" panose="020F0502020204030204" pitchFamily="34" charset="0"/>
              </a:defRPr>
            </a:lvl1pPr>
          </a:lstStyle>
          <a:p>
            <a:pPr lvl="0"/>
            <a:r>
              <a:rPr lang="en-US" dirty="0"/>
              <a:t>City, Country</a:t>
            </a:r>
          </a:p>
        </p:txBody>
      </p:sp>
      <p:sp>
        <p:nvSpPr>
          <p:cNvPr id="16" name="Marcador de número de diapositiva 5"/>
          <p:cNvSpPr>
            <a:spLocks noGrp="1"/>
          </p:cNvSpPr>
          <p:nvPr>
            <p:ph type="sldNum" sz="quarter" idx="18"/>
          </p:nvPr>
        </p:nvSpPr>
        <p:spPr>
          <a:xfrm>
            <a:off x="12605880" y="7180901"/>
            <a:ext cx="833895" cy="378774"/>
          </a:xfrm>
          <a:prstGeom prst="rect">
            <a:avLst/>
          </a:prstGeom>
        </p:spPr>
        <p:txBody>
          <a:bodyPr/>
          <a:lstStyle>
            <a:lvl1pPr>
              <a:defRPr sz="2514">
                <a:solidFill>
                  <a:srgbClr val="797A7C"/>
                </a:solidFill>
                <a:latin typeface="Calibri" panose="020F0502020204030204" pitchFamily="34" charset="0"/>
              </a:defRPr>
            </a:lvl1pPr>
          </a:lstStyle>
          <a:p>
            <a:fld id="{E88D28BB-06E2-AC40-9007-E9A00BD276C0}" type="slidenum">
              <a:rPr lang="es-ES" smtClean="0"/>
              <a:pPr/>
              <a:t>‹#›</a:t>
            </a:fld>
            <a:endParaRPr lang="es-ES" dirty="0"/>
          </a:p>
        </p:txBody>
      </p:sp>
      <p:sp>
        <p:nvSpPr>
          <p:cNvPr id="12" name="Text Placeholder 19"/>
          <p:cNvSpPr>
            <a:spLocks noGrp="1"/>
          </p:cNvSpPr>
          <p:nvPr>
            <p:ph type="body" sz="quarter" idx="19" hasCustomPrompt="1"/>
          </p:nvPr>
        </p:nvSpPr>
        <p:spPr>
          <a:xfrm>
            <a:off x="7077882" y="6064717"/>
            <a:ext cx="5643510" cy="257724"/>
          </a:xfrm>
          <a:prstGeom prst="rect">
            <a:avLst/>
          </a:prstGeom>
        </p:spPr>
        <p:txBody>
          <a:bodyPr anchor="ctr" anchorCtr="0">
            <a:noAutofit/>
          </a:bodyPr>
          <a:lstStyle>
            <a:lvl1pPr marL="0" indent="0">
              <a:buNone/>
              <a:defRPr sz="2263" b="0" baseline="0">
                <a:solidFill>
                  <a:schemeClr val="tx1"/>
                </a:solidFill>
                <a:latin typeface="Calibri" panose="020F0502020204030204" pitchFamily="34" charset="0"/>
              </a:defRPr>
            </a:lvl1pPr>
          </a:lstStyle>
          <a:p>
            <a:pPr lvl="0"/>
            <a:r>
              <a:rPr lang="en-US" dirty="0"/>
              <a:t>Date</a:t>
            </a:r>
          </a:p>
        </p:txBody>
      </p:sp>
    </p:spTree>
    <p:extLst>
      <p:ext uri="{BB962C8B-B14F-4D97-AF65-F5344CB8AC3E}">
        <p14:creationId xmlns:p14="http://schemas.microsoft.com/office/powerpoint/2010/main" val="118901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4" name="TextBox 23"/>
          <p:cNvSpPr txBox="1"/>
          <p:nvPr userDrawn="1"/>
        </p:nvSpPr>
        <p:spPr>
          <a:xfrm>
            <a:off x="5334659" y="1801671"/>
            <a:ext cx="2761428" cy="711285"/>
          </a:xfrm>
          <a:prstGeom prst="rect">
            <a:avLst/>
          </a:prstGeom>
          <a:noFill/>
        </p:spPr>
        <p:txBody>
          <a:bodyPr wrap="square" rtlCol="0">
            <a:spAutoFit/>
          </a:bodyPr>
          <a:lstStyle/>
          <a:p>
            <a:pPr algn="ctr"/>
            <a:r>
              <a:rPr lang="en-US" sz="4022" dirty="0">
                <a:solidFill>
                  <a:srgbClr val="E3122B"/>
                </a:solidFill>
                <a:latin typeface="Calibri" panose="020F0502020204030204" pitchFamily="34" charset="0"/>
              </a:rPr>
              <a:t>A</a:t>
            </a:r>
            <a:r>
              <a:rPr lang="tr-TR" sz="4022" dirty="0">
                <a:solidFill>
                  <a:srgbClr val="E3122B"/>
                </a:solidFill>
                <a:latin typeface="Calibri" panose="020F0502020204030204" pitchFamily="34" charset="0"/>
              </a:rPr>
              <a:t>JANDA</a:t>
            </a:r>
            <a:endParaRPr lang="en-US" sz="4022" dirty="0">
              <a:solidFill>
                <a:srgbClr val="E3122B"/>
              </a:solidFill>
              <a:latin typeface="Calibri" panose="020F0502020204030204" pitchFamily="34" charset="0"/>
            </a:endParaRPr>
          </a:p>
        </p:txBody>
      </p:sp>
      <p:cxnSp>
        <p:nvCxnSpPr>
          <p:cNvPr id="6" name="Straight Connector 5"/>
          <p:cNvCxnSpPr/>
          <p:nvPr userDrawn="1"/>
        </p:nvCxnSpPr>
        <p:spPr>
          <a:xfrm>
            <a:off x="8096086" y="2063280"/>
            <a:ext cx="2002330" cy="0"/>
          </a:xfrm>
          <a:prstGeom prst="line">
            <a:avLst/>
          </a:prstGeom>
          <a:ln>
            <a:solidFill>
              <a:srgbClr val="797A7C"/>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3332328" y="2063280"/>
            <a:ext cx="2002330" cy="0"/>
          </a:xfrm>
          <a:prstGeom prst="line">
            <a:avLst/>
          </a:prstGeom>
          <a:ln>
            <a:solidFill>
              <a:srgbClr val="797A7C"/>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sp>
        <p:nvSpPr>
          <p:cNvPr id="3" name="Text Placeholder 2"/>
          <p:cNvSpPr>
            <a:spLocks noGrp="1"/>
          </p:cNvSpPr>
          <p:nvPr>
            <p:ph type="body" sz="quarter" idx="28" hasCustomPrompt="1"/>
          </p:nvPr>
        </p:nvSpPr>
        <p:spPr>
          <a:xfrm>
            <a:off x="3178472" y="3358057"/>
            <a:ext cx="6976690" cy="1638300"/>
          </a:xfrm>
          <a:prstGeom prst="rect">
            <a:avLst/>
          </a:prstGeom>
        </p:spPr>
        <p:txBody>
          <a:bodyPr/>
          <a:lstStyle>
            <a:lvl1pPr marL="646538" indent="-646538">
              <a:buClr>
                <a:srgbClr val="0E2673"/>
              </a:buClr>
              <a:buFont typeface="+mj-lt"/>
              <a:buAutoNum type="arabicPeriod"/>
              <a:defRPr sz="4022" baseline="0">
                <a:solidFill>
                  <a:srgbClr val="0E2673"/>
                </a:solidFill>
                <a:latin typeface="Calibri" panose="020F0502020204030204" pitchFamily="34" charset="0"/>
              </a:defRPr>
            </a:lvl1pPr>
          </a:lstStyle>
          <a:p>
            <a:pPr lvl="0"/>
            <a:r>
              <a:rPr lang="en-US" dirty="0"/>
              <a:t>First Point</a:t>
            </a:r>
          </a:p>
          <a:p>
            <a:pPr lvl="0"/>
            <a:r>
              <a:rPr lang="en-US" dirty="0"/>
              <a:t>Second Point</a:t>
            </a:r>
          </a:p>
          <a:p>
            <a:pPr lvl="0"/>
            <a:endParaRPr lang="en-US" dirty="0"/>
          </a:p>
        </p:txBody>
      </p:sp>
      <p:sp>
        <p:nvSpPr>
          <p:cNvPr id="12" name="Marcador de número de diapositiva 5"/>
          <p:cNvSpPr>
            <a:spLocks noGrp="1"/>
          </p:cNvSpPr>
          <p:nvPr>
            <p:ph type="sldNum" sz="quarter" idx="18"/>
          </p:nvPr>
        </p:nvSpPr>
        <p:spPr>
          <a:xfrm>
            <a:off x="12605880" y="7180901"/>
            <a:ext cx="833895" cy="378774"/>
          </a:xfrm>
          <a:prstGeom prst="rect">
            <a:avLst/>
          </a:prstGeom>
        </p:spPr>
        <p:txBody>
          <a:bodyPr/>
          <a:lstStyle>
            <a:lvl1pPr>
              <a:defRPr sz="2514">
                <a:solidFill>
                  <a:srgbClr val="797A7C"/>
                </a:solidFill>
                <a:latin typeface="Calibri" panose="020F0502020204030204" pitchFamily="34" charset="0"/>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77380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3" name="Arc 2"/>
          <p:cNvSpPr/>
          <p:nvPr userDrawn="1"/>
        </p:nvSpPr>
        <p:spPr>
          <a:xfrm>
            <a:off x="-1207396" y="1971553"/>
            <a:ext cx="7728607" cy="6148376"/>
          </a:xfrm>
          <a:prstGeom prst="arc">
            <a:avLst>
              <a:gd name="adj1" fmla="val 16200000"/>
              <a:gd name="adj2" fmla="val 13599259"/>
            </a:avLst>
          </a:prstGeom>
          <a:noFill/>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2263">
              <a:latin typeface="Calibri" panose="020F0502020204030204" pitchFamily="34" charset="0"/>
            </a:endParaRPr>
          </a:p>
        </p:txBody>
      </p:sp>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29043" b="28749"/>
          <a:stretch/>
        </p:blipFill>
        <p:spPr>
          <a:xfrm>
            <a:off x="-23946" y="222916"/>
            <a:ext cx="8704217" cy="7339934"/>
          </a:xfrm>
          <a:prstGeom prst="rect">
            <a:avLst/>
          </a:prstGeom>
        </p:spPr>
      </p:pic>
      <p:sp>
        <p:nvSpPr>
          <p:cNvPr id="15" name="Text Placeholder 16"/>
          <p:cNvSpPr>
            <a:spLocks noGrp="1"/>
          </p:cNvSpPr>
          <p:nvPr>
            <p:ph type="body" sz="quarter" idx="13" hasCustomPrompt="1"/>
          </p:nvPr>
        </p:nvSpPr>
        <p:spPr>
          <a:xfrm>
            <a:off x="1120679" y="233363"/>
            <a:ext cx="3248926" cy="2615706"/>
          </a:xfrm>
          <a:prstGeom prst="ellipse">
            <a:avLst/>
          </a:prstGeom>
          <a:noFill/>
          <a:ln>
            <a:noFill/>
          </a:ln>
          <a:effectLst>
            <a:outerShdw blurRad="254000" sx="102000" sy="102000" algn="ctr" rotWithShape="0">
              <a:prstClr val="black">
                <a:alpha val="20000"/>
              </a:prstClr>
            </a:outerShdw>
          </a:effectLst>
        </p:spPr>
        <p:txBody>
          <a:bodyPr anchor="ctr" anchorCtr="1"/>
          <a:lstStyle>
            <a:lvl1pPr marL="0" indent="0" rtl="0">
              <a:buNone/>
              <a:defRPr sz="9050">
                <a:solidFill>
                  <a:schemeClr val="bg1"/>
                </a:solidFill>
                <a:latin typeface="Calibri" panose="020F0502020204030204" pitchFamily="34" charset="0"/>
              </a:defRPr>
            </a:lvl1pPr>
          </a:lstStyle>
          <a:p>
            <a:pPr lvl="0"/>
            <a:r>
              <a:rPr lang="en-US" dirty="0"/>
              <a:t>01</a:t>
            </a:r>
          </a:p>
        </p:txBody>
      </p:sp>
      <p:sp>
        <p:nvSpPr>
          <p:cNvPr id="8" name="Text Placeholder 3"/>
          <p:cNvSpPr>
            <a:spLocks noGrp="1"/>
          </p:cNvSpPr>
          <p:nvPr>
            <p:ph type="body" sz="quarter" idx="24" hasCustomPrompt="1"/>
          </p:nvPr>
        </p:nvSpPr>
        <p:spPr>
          <a:xfrm>
            <a:off x="4094791" y="3350728"/>
            <a:ext cx="4406091" cy="2840522"/>
          </a:xfrm>
          <a:prstGeom prst="rect">
            <a:avLst/>
          </a:prstGeom>
          <a:noFill/>
        </p:spPr>
        <p:txBody>
          <a:bodyPr lIns="91440" anchor="ctr" anchorCtr="0">
            <a:normAutofit/>
          </a:bodyPr>
          <a:lstStyle>
            <a:lvl1pPr marL="0" indent="0" algn="ctr">
              <a:buNone/>
              <a:defRPr sz="6034">
                <a:solidFill>
                  <a:schemeClr val="bg1"/>
                </a:solidFill>
                <a:latin typeface="Calibri" panose="020F0502020204030204" pitchFamily="34" charset="0"/>
              </a:defRPr>
            </a:lvl1pPr>
          </a:lstStyle>
          <a:p>
            <a:pPr lvl="0"/>
            <a:r>
              <a:rPr lang="en-US" dirty="0"/>
              <a:t>SECTION</a:t>
            </a:r>
            <a:br>
              <a:rPr lang="en-US" dirty="0"/>
            </a:br>
            <a:r>
              <a:rPr lang="en-US" dirty="0"/>
              <a:t>TITLE</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sp>
        <p:nvSpPr>
          <p:cNvPr id="14" name="Marcador de número de diapositiva 5"/>
          <p:cNvSpPr>
            <a:spLocks noGrp="1"/>
          </p:cNvSpPr>
          <p:nvPr>
            <p:ph type="sldNum" sz="quarter" idx="18"/>
          </p:nvPr>
        </p:nvSpPr>
        <p:spPr>
          <a:xfrm>
            <a:off x="12605880" y="7180901"/>
            <a:ext cx="833895" cy="378774"/>
          </a:xfrm>
          <a:prstGeom prst="rect">
            <a:avLst/>
          </a:prstGeom>
        </p:spPr>
        <p:txBody>
          <a:bodyPr/>
          <a:lstStyle>
            <a:lvl1pPr>
              <a:defRPr sz="2514">
                <a:solidFill>
                  <a:srgbClr val="797A7C"/>
                </a:solidFill>
                <a:latin typeface="Calibri" panose="020F0502020204030204" pitchFamily="34" charset="0"/>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354632405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49551" y="1638300"/>
            <a:ext cx="6190225" cy="5198440"/>
          </a:xfrm>
          <a:prstGeom prst="rect">
            <a:avLst/>
          </a:prstGeom>
        </p:spPr>
      </p:pic>
      <p:sp>
        <p:nvSpPr>
          <p:cNvPr id="25" name="Text Placeholder 19"/>
          <p:cNvSpPr>
            <a:spLocks noGrp="1"/>
          </p:cNvSpPr>
          <p:nvPr>
            <p:ph type="body" sz="quarter" idx="13" hasCustomPrompt="1"/>
          </p:nvPr>
        </p:nvSpPr>
        <p:spPr>
          <a:xfrm>
            <a:off x="900270" y="4934626"/>
            <a:ext cx="5936356" cy="256420"/>
          </a:xfrm>
          <a:prstGeom prst="rect">
            <a:avLst/>
          </a:prstGeom>
        </p:spPr>
        <p:txBody>
          <a:bodyPr/>
          <a:lstStyle>
            <a:lvl1pPr marL="0" indent="0" rtl="0">
              <a:buNone/>
              <a:defRPr sz="2263" b="0" baseline="0">
                <a:solidFill>
                  <a:srgbClr val="797A7C"/>
                </a:solidFill>
                <a:latin typeface="Calibri" panose="020F0502020204030204" pitchFamily="34" charset="0"/>
              </a:defRPr>
            </a:lvl1pPr>
          </a:lstStyle>
          <a:p>
            <a:pPr lvl="0"/>
            <a:r>
              <a:rPr lang="en-US" dirty="0"/>
              <a:t>Tel.: +</a:t>
            </a:r>
          </a:p>
        </p:txBody>
      </p:sp>
      <p:sp>
        <p:nvSpPr>
          <p:cNvPr id="5" name="CuadroTexto 3"/>
          <p:cNvSpPr txBox="1"/>
          <p:nvPr userDrawn="1"/>
        </p:nvSpPr>
        <p:spPr>
          <a:xfrm>
            <a:off x="900268" y="5323005"/>
            <a:ext cx="5071263" cy="788806"/>
          </a:xfrm>
          <a:prstGeom prst="rect">
            <a:avLst/>
          </a:prstGeom>
          <a:noFill/>
        </p:spPr>
        <p:txBody>
          <a:bodyPr wrap="square" rtlCol="0">
            <a:spAutoFit/>
          </a:bodyPr>
          <a:lstStyle/>
          <a:p>
            <a:pPr>
              <a:buClr>
                <a:srgbClr val="E52330"/>
              </a:buClr>
            </a:pPr>
            <a:r>
              <a:rPr lang="es-ES" sz="2263" b="1" dirty="0">
                <a:solidFill>
                  <a:srgbClr val="77777A"/>
                </a:solidFill>
                <a:latin typeface="Calibri" panose="020F0502020204030204" pitchFamily="34" charset="0"/>
                <a:cs typeface="Century Gothic"/>
              </a:rPr>
              <a:t>Company </a:t>
            </a:r>
            <a:r>
              <a:rPr lang="es-ES" sz="2263" b="1" dirty="0" err="1">
                <a:solidFill>
                  <a:srgbClr val="77777A"/>
                </a:solidFill>
                <a:latin typeface="Calibri" panose="020F0502020204030204" pitchFamily="34" charset="0"/>
                <a:cs typeface="Century Gothic"/>
              </a:rPr>
              <a:t>Website</a:t>
            </a:r>
            <a:endParaRPr lang="es-ES" sz="2263" b="1" dirty="0">
              <a:solidFill>
                <a:srgbClr val="77777A"/>
              </a:solidFill>
              <a:latin typeface="Calibri" panose="020F0502020204030204" pitchFamily="34" charset="0"/>
              <a:cs typeface="Century Gothic"/>
            </a:endParaRPr>
          </a:p>
          <a:p>
            <a:pPr>
              <a:buClr>
                <a:srgbClr val="E52330"/>
              </a:buClr>
            </a:pPr>
            <a:r>
              <a:rPr lang="es-ES" sz="2263" dirty="0">
                <a:solidFill>
                  <a:srgbClr val="77777A"/>
                </a:solidFill>
                <a:latin typeface="Calibri" panose="020F0502020204030204" pitchFamily="34" charset="0"/>
                <a:cs typeface="Century Gothic"/>
              </a:rPr>
              <a:t>www.dmed-healthcare.com</a:t>
            </a:r>
          </a:p>
        </p:txBody>
      </p:sp>
      <p:sp>
        <p:nvSpPr>
          <p:cNvPr id="6" name="Rounded Rectangle 5"/>
          <p:cNvSpPr/>
          <p:nvPr userDrawn="1"/>
        </p:nvSpPr>
        <p:spPr>
          <a:xfrm>
            <a:off x="769052" y="5390289"/>
            <a:ext cx="95297" cy="447889"/>
          </a:xfrm>
          <a:prstGeom prst="roundRect">
            <a:avLst>
              <a:gd name="adj" fmla="val 50000"/>
            </a:avLst>
          </a:prstGeom>
          <a:solidFill>
            <a:srgbClr val="0E26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14">
              <a:latin typeface="Calibri" panose="020F0502020204030204" pitchFamily="34" charset="0"/>
            </a:endParaRPr>
          </a:p>
        </p:txBody>
      </p:sp>
      <p:sp>
        <p:nvSpPr>
          <p:cNvPr id="7" name="Rounded Rectangle 6"/>
          <p:cNvSpPr/>
          <p:nvPr userDrawn="1"/>
        </p:nvSpPr>
        <p:spPr>
          <a:xfrm>
            <a:off x="769052" y="4227643"/>
            <a:ext cx="95297" cy="947595"/>
          </a:xfrm>
          <a:prstGeom prst="roundRect">
            <a:avLst>
              <a:gd name="adj" fmla="val 50000"/>
            </a:avLst>
          </a:prstGeom>
          <a:solidFill>
            <a:srgbClr val="E31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14" dirty="0">
              <a:latin typeface="Calibri" panose="020F0502020204030204" pitchFamily="34" charset="0"/>
            </a:endParaRPr>
          </a:p>
        </p:txBody>
      </p:sp>
      <p:sp>
        <p:nvSpPr>
          <p:cNvPr id="12" name="TextBox 11"/>
          <p:cNvSpPr txBox="1"/>
          <p:nvPr userDrawn="1"/>
        </p:nvSpPr>
        <p:spPr>
          <a:xfrm>
            <a:off x="6105091" y="3045396"/>
            <a:ext cx="3705737" cy="501687"/>
          </a:xfrm>
          <a:prstGeom prst="rect">
            <a:avLst/>
          </a:prstGeom>
          <a:noFill/>
        </p:spPr>
        <p:txBody>
          <a:bodyPr wrap="square" rtlCol="0" anchor="ctr" anchorCtr="0">
            <a:noAutofit/>
          </a:bodyPr>
          <a:lstStyle/>
          <a:p>
            <a:pPr algn="ctr"/>
            <a:r>
              <a:rPr lang="en-US" sz="4525" dirty="0">
                <a:solidFill>
                  <a:srgbClr val="E3122B"/>
                </a:solidFill>
                <a:latin typeface="Calibri" panose="020F0502020204030204" pitchFamily="34" charset="0"/>
              </a:rPr>
              <a:t>T</a:t>
            </a:r>
            <a:r>
              <a:rPr lang="tr-TR" sz="4525" dirty="0">
                <a:solidFill>
                  <a:srgbClr val="E3122B"/>
                </a:solidFill>
                <a:latin typeface="Calibri" panose="020F0502020204030204" pitchFamily="34" charset="0"/>
              </a:rPr>
              <a:t>EŞEKKÜRLER!</a:t>
            </a:r>
            <a:endParaRPr lang="en-US" sz="4525" dirty="0">
              <a:solidFill>
                <a:srgbClr val="E3122B"/>
              </a:solidFill>
              <a:latin typeface="Calibri" panose="020F0502020204030204" pitchFamily="34" charset="0"/>
            </a:endParaRPr>
          </a:p>
        </p:txBody>
      </p:sp>
      <p:pic>
        <p:nvPicPr>
          <p:cNvPr id="13" name="Picture 12"/>
          <p:cNvPicPr>
            <a:picLocks noChangeAspect="1"/>
          </p:cNvPicPr>
          <p:nvPr userDrawn="1"/>
        </p:nvPicPr>
        <p:blipFill rotWithShape="1">
          <a:blip r:embed="rId3">
            <a:extLst>
              <a:ext uri="{28A0092B-C50C-407E-A947-70E740481C1C}">
                <a14:useLocalDpi xmlns:a14="http://schemas.microsoft.com/office/drawing/2010/main" val="0"/>
              </a:ext>
            </a:extLst>
          </a:blip>
          <a:srcRect l="8867" t="31614" r="8867" b="31557"/>
          <a:stretch/>
        </p:blipFill>
        <p:spPr>
          <a:xfrm>
            <a:off x="816701" y="3197572"/>
            <a:ext cx="2703139" cy="877588"/>
          </a:xfrm>
          <a:prstGeom prst="rect">
            <a:avLst/>
          </a:prstGeom>
        </p:spPr>
      </p:pic>
      <p:sp>
        <p:nvSpPr>
          <p:cNvPr id="20" name="Text Placeholder 19"/>
          <p:cNvSpPr>
            <a:spLocks noGrp="1"/>
          </p:cNvSpPr>
          <p:nvPr>
            <p:ph type="body" sz="quarter" idx="10" hasCustomPrompt="1"/>
          </p:nvPr>
        </p:nvSpPr>
        <p:spPr>
          <a:xfrm>
            <a:off x="900270" y="4163656"/>
            <a:ext cx="5936356" cy="284318"/>
          </a:xfrm>
          <a:prstGeom prst="rect">
            <a:avLst/>
          </a:prstGeom>
        </p:spPr>
        <p:txBody>
          <a:bodyPr/>
          <a:lstStyle>
            <a:lvl1pPr marL="0" indent="0">
              <a:buNone/>
              <a:defRPr sz="2514" b="1" baseline="0">
                <a:solidFill>
                  <a:srgbClr val="797A7C"/>
                </a:solidFill>
                <a:latin typeface="Calibri" panose="020F0502020204030204" pitchFamily="34" charset="0"/>
              </a:defRPr>
            </a:lvl1pPr>
          </a:lstStyle>
          <a:p>
            <a:pPr lvl="0"/>
            <a:r>
              <a:rPr lang="en-US" dirty="0"/>
              <a:t>Name &amp; Surname</a:t>
            </a:r>
          </a:p>
        </p:txBody>
      </p:sp>
      <p:sp>
        <p:nvSpPr>
          <p:cNvPr id="21" name="Text Placeholder 19"/>
          <p:cNvSpPr>
            <a:spLocks noGrp="1"/>
          </p:cNvSpPr>
          <p:nvPr>
            <p:ph type="body" sz="quarter" idx="11" hasCustomPrompt="1"/>
          </p:nvPr>
        </p:nvSpPr>
        <p:spPr>
          <a:xfrm>
            <a:off x="900270" y="4437386"/>
            <a:ext cx="5936356" cy="237801"/>
          </a:xfrm>
          <a:prstGeom prst="rect">
            <a:avLst/>
          </a:prstGeom>
        </p:spPr>
        <p:txBody>
          <a:bodyPr/>
          <a:lstStyle>
            <a:lvl1pPr marL="0" indent="0" rtl="0">
              <a:buNone/>
              <a:defRPr sz="2263" b="0" baseline="0">
                <a:solidFill>
                  <a:srgbClr val="797A7C"/>
                </a:solidFill>
                <a:latin typeface="Calibri" panose="020F0502020204030204" pitchFamily="34" charset="0"/>
              </a:defRPr>
            </a:lvl1pPr>
          </a:lstStyle>
          <a:p>
            <a:pPr lvl="0"/>
            <a:r>
              <a:rPr lang="en-US" dirty="0"/>
              <a:t>Position</a:t>
            </a:r>
          </a:p>
        </p:txBody>
      </p:sp>
      <p:sp>
        <p:nvSpPr>
          <p:cNvPr id="24" name="Text Placeholder 19"/>
          <p:cNvSpPr>
            <a:spLocks noGrp="1"/>
          </p:cNvSpPr>
          <p:nvPr>
            <p:ph type="body" sz="quarter" idx="12" hasCustomPrompt="1"/>
          </p:nvPr>
        </p:nvSpPr>
        <p:spPr>
          <a:xfrm>
            <a:off x="900270" y="4675187"/>
            <a:ext cx="5936356" cy="245831"/>
          </a:xfrm>
          <a:prstGeom prst="rect">
            <a:avLst/>
          </a:prstGeom>
        </p:spPr>
        <p:txBody>
          <a:bodyPr/>
          <a:lstStyle>
            <a:lvl1pPr marL="0" indent="0" rtl="0">
              <a:buNone/>
              <a:defRPr sz="2263" b="0" baseline="0">
                <a:solidFill>
                  <a:srgbClr val="797A7C"/>
                </a:solidFill>
                <a:latin typeface="Calibri" panose="020F0502020204030204" pitchFamily="34" charset="0"/>
              </a:defRPr>
            </a:lvl1pPr>
          </a:lstStyle>
          <a:p>
            <a:pPr lvl="0"/>
            <a:r>
              <a:rPr lang="en-US" dirty="0"/>
              <a:t>email@dmed-healthcare.com</a:t>
            </a:r>
          </a:p>
        </p:txBody>
      </p:sp>
      <p:sp>
        <p:nvSpPr>
          <p:cNvPr id="18" name="Marcador de número de diapositiva 5"/>
          <p:cNvSpPr>
            <a:spLocks noGrp="1"/>
          </p:cNvSpPr>
          <p:nvPr>
            <p:ph type="sldNum" sz="quarter" idx="18"/>
          </p:nvPr>
        </p:nvSpPr>
        <p:spPr>
          <a:xfrm>
            <a:off x="12605880" y="7180901"/>
            <a:ext cx="833895" cy="378774"/>
          </a:xfrm>
          <a:prstGeom prst="rect">
            <a:avLst/>
          </a:prstGeom>
        </p:spPr>
        <p:txBody>
          <a:bodyPr/>
          <a:lstStyle>
            <a:lvl1pPr>
              <a:defRPr sz="2514">
                <a:solidFill>
                  <a:srgbClr val="797A7C"/>
                </a:solidFill>
                <a:latin typeface="Calibri" panose="020F0502020204030204" pitchFamily="34" charset="0"/>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352887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sed Blocks">
    <p:spTree>
      <p:nvGrpSpPr>
        <p:cNvPr id="1" name=""/>
        <p:cNvGrpSpPr/>
        <p:nvPr/>
      </p:nvGrpSpPr>
      <p:grpSpPr>
        <a:xfrm>
          <a:off x="0" y="0"/>
          <a:ext cx="0" cy="0"/>
          <a:chOff x="0" y="0"/>
          <a:chExt cx="0" cy="0"/>
        </a:xfrm>
      </p:grpSpPr>
      <p:sp>
        <p:nvSpPr>
          <p:cNvPr id="3" name="Text Placeholder 3"/>
          <p:cNvSpPr>
            <a:spLocks noGrp="1"/>
          </p:cNvSpPr>
          <p:nvPr>
            <p:ph type="body" sz="quarter" idx="10" hasCustomPrompt="1"/>
          </p:nvPr>
        </p:nvSpPr>
        <p:spPr>
          <a:xfrm>
            <a:off x="3636675" y="2786836"/>
            <a:ext cx="6304884" cy="773113"/>
          </a:xfrm>
          <a:prstGeom prst="round2DiagRect">
            <a:avLst>
              <a:gd name="adj1" fmla="val 50000"/>
              <a:gd name="adj2" fmla="val 0"/>
            </a:avLst>
          </a:prstGeom>
          <a:solidFill>
            <a:schemeClr val="bg1"/>
          </a:solidFill>
          <a:effectLst>
            <a:outerShdw blurRad="254000" sx="102000" sy="102000" algn="ctr" rotWithShape="0">
              <a:prstClr val="black">
                <a:alpha val="20000"/>
              </a:prstClr>
            </a:outerShdw>
          </a:effectLst>
        </p:spPr>
        <p:txBody>
          <a:bodyPr lIns="365760" rIns="365760" anchor="ctr" anchorCtr="1"/>
          <a:lstStyle>
            <a:lvl1pPr marL="0" indent="0">
              <a:buNone/>
              <a:defRPr sz="3520">
                <a:solidFill>
                  <a:srgbClr val="0E2673"/>
                </a:solidFill>
                <a:latin typeface="Calibri" panose="020F0502020204030204" pitchFamily="34" charset="0"/>
              </a:defRPr>
            </a:lvl1pPr>
          </a:lstStyle>
          <a:p>
            <a:pPr lvl="0"/>
            <a:r>
              <a:rPr lang="en-US" sz="3520" dirty="0">
                <a:solidFill>
                  <a:srgbClr val="0E2673"/>
                </a:solidFill>
              </a:rPr>
              <a:t>Title</a:t>
            </a:r>
            <a:r>
              <a:rPr lang="en-US" dirty="0"/>
              <a:t> Here</a:t>
            </a:r>
          </a:p>
        </p:txBody>
      </p:sp>
      <p:sp>
        <p:nvSpPr>
          <p:cNvPr id="4" name="Text Placeholder 29"/>
          <p:cNvSpPr>
            <a:spLocks noGrp="1"/>
          </p:cNvSpPr>
          <p:nvPr>
            <p:ph type="body" sz="quarter" idx="12" hasCustomPrompt="1"/>
          </p:nvPr>
        </p:nvSpPr>
        <p:spPr>
          <a:xfrm>
            <a:off x="3636674" y="3871719"/>
            <a:ext cx="1269955" cy="1010294"/>
          </a:xfrm>
          <a:prstGeom prst="round2DiagRect">
            <a:avLst>
              <a:gd name="adj1" fmla="val 50000"/>
              <a:gd name="adj2" fmla="val 0"/>
            </a:avLst>
          </a:prstGeom>
          <a:solidFill>
            <a:schemeClr val="bg1">
              <a:lumMod val="95000"/>
            </a:schemeClr>
          </a:solidFill>
          <a:ln>
            <a:noFill/>
          </a:ln>
        </p:spPr>
        <p:txBody>
          <a:bodyPr anchor="ctr" anchorCtr="0"/>
          <a:lstStyle>
            <a:lvl1pPr marL="0" indent="0" algn="ctr">
              <a:buNone/>
              <a:defRPr sz="629">
                <a:latin typeface="Calibri" panose="020F0502020204030204" pitchFamily="34" charset="0"/>
              </a:defRPr>
            </a:lvl1pPr>
          </a:lstStyle>
          <a:p>
            <a:pPr lvl="0"/>
            <a:r>
              <a:rPr lang="en-US" dirty="0"/>
              <a:t>.</a:t>
            </a:r>
          </a:p>
        </p:txBody>
      </p:sp>
      <p:sp>
        <p:nvSpPr>
          <p:cNvPr id="5" name="Text Placeholder 16"/>
          <p:cNvSpPr>
            <a:spLocks noGrp="1"/>
          </p:cNvSpPr>
          <p:nvPr>
            <p:ph type="body" sz="quarter" idx="11" hasCustomPrompt="1"/>
          </p:nvPr>
        </p:nvSpPr>
        <p:spPr>
          <a:xfrm>
            <a:off x="8899091" y="3962207"/>
            <a:ext cx="1042468" cy="829318"/>
          </a:xfrm>
          <a:prstGeom prst="ellipse">
            <a:avLst/>
          </a:prstGeom>
          <a:solidFill>
            <a:schemeClr val="bg1"/>
          </a:solidFill>
          <a:ln>
            <a:noFill/>
          </a:ln>
          <a:effectLst>
            <a:outerShdw blurRad="254000" sx="102000" sy="102000" algn="ctr" rotWithShape="0">
              <a:prstClr val="black">
                <a:alpha val="20000"/>
              </a:prstClr>
            </a:outerShdw>
          </a:effectLst>
        </p:spPr>
        <p:txBody>
          <a:bodyPr anchor="ctr" anchorCtr="1"/>
          <a:lstStyle>
            <a:lvl1pPr marL="0" indent="0">
              <a:buNone/>
              <a:defRPr sz="3017">
                <a:solidFill>
                  <a:srgbClr val="0E2673"/>
                </a:solidFill>
                <a:latin typeface="Calibri" panose="020F0502020204030204" pitchFamily="34" charset="0"/>
              </a:defRPr>
            </a:lvl1pPr>
          </a:lstStyle>
          <a:p>
            <a:pPr lvl="0"/>
            <a:r>
              <a:rPr lang="en-US" dirty="0"/>
              <a:t>01</a:t>
            </a:r>
          </a:p>
        </p:txBody>
      </p:sp>
    </p:spTree>
    <p:extLst>
      <p:ext uri="{BB962C8B-B14F-4D97-AF65-F5344CB8AC3E}">
        <p14:creationId xmlns:p14="http://schemas.microsoft.com/office/powerpoint/2010/main" val="3756276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Marcador de número de diapositiva 5"/>
          <p:cNvSpPr>
            <a:spLocks noGrp="1"/>
          </p:cNvSpPr>
          <p:nvPr>
            <p:ph type="sldNum" sz="quarter" idx="18"/>
          </p:nvPr>
        </p:nvSpPr>
        <p:spPr>
          <a:xfrm>
            <a:off x="12605880" y="7180901"/>
            <a:ext cx="833895" cy="378774"/>
          </a:xfrm>
          <a:prstGeom prst="rect">
            <a:avLst/>
          </a:prstGeom>
        </p:spPr>
        <p:txBody>
          <a:bodyPr/>
          <a:lstStyle>
            <a:lvl1pPr>
              <a:defRPr>
                <a:solidFill>
                  <a:srgbClr val="797A7C"/>
                </a:solidFill>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1893984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lide with Number &amp; Title">
    <p:spTree>
      <p:nvGrpSpPr>
        <p:cNvPr id="1" name=""/>
        <p:cNvGrpSpPr/>
        <p:nvPr/>
      </p:nvGrpSpPr>
      <p:grpSpPr>
        <a:xfrm>
          <a:off x="0" y="0"/>
          <a:ext cx="0" cy="0"/>
          <a:chOff x="0" y="0"/>
          <a:chExt cx="0" cy="0"/>
        </a:xfrm>
      </p:grpSpPr>
      <p:sp>
        <p:nvSpPr>
          <p:cNvPr id="8" name="Text Placeholder 6"/>
          <p:cNvSpPr>
            <a:spLocks noGrp="1"/>
          </p:cNvSpPr>
          <p:nvPr>
            <p:ph type="body" sz="quarter" idx="12" hasCustomPrompt="1"/>
          </p:nvPr>
        </p:nvSpPr>
        <p:spPr>
          <a:xfrm>
            <a:off x="2416851" y="1"/>
            <a:ext cx="7668753" cy="530835"/>
          </a:xfrm>
          <a:prstGeom prst="rect">
            <a:avLst/>
          </a:prstGeom>
        </p:spPr>
        <p:txBody>
          <a:bodyPr anchor="ctr" anchorCtr="0">
            <a:normAutofit/>
          </a:bodyPr>
          <a:lstStyle>
            <a:lvl1pPr marL="0" indent="0">
              <a:buNone/>
              <a:defRPr sz="3520" baseline="0">
                <a:solidFill>
                  <a:srgbClr val="0E2673"/>
                </a:solidFill>
                <a:latin typeface="Calibri" panose="020F0502020204030204" pitchFamily="34" charset="0"/>
              </a:defRPr>
            </a:lvl1pPr>
          </a:lstStyle>
          <a:p>
            <a:pPr lvl="0"/>
            <a:r>
              <a:rPr lang="en-US" dirty="0"/>
              <a:t>Title Here</a:t>
            </a:r>
          </a:p>
        </p:txBody>
      </p:sp>
      <p:cxnSp>
        <p:nvCxnSpPr>
          <p:cNvPr id="3" name="Straight Connector 2"/>
          <p:cNvCxnSpPr/>
          <p:nvPr userDrawn="1"/>
        </p:nvCxnSpPr>
        <p:spPr>
          <a:xfrm flipH="1">
            <a:off x="2562238" y="530836"/>
            <a:ext cx="8476394" cy="0"/>
          </a:xfrm>
          <a:prstGeom prst="line">
            <a:avLst/>
          </a:prstGeom>
          <a:ln w="57150">
            <a:solidFill>
              <a:srgbClr val="0E2673"/>
            </a:solidFill>
          </a:ln>
        </p:spPr>
        <p:style>
          <a:lnRef idx="1">
            <a:schemeClr val="accent1"/>
          </a:lnRef>
          <a:fillRef idx="0">
            <a:schemeClr val="accent1"/>
          </a:fillRef>
          <a:effectRef idx="0">
            <a:schemeClr val="accent1"/>
          </a:effectRef>
          <a:fontRef idx="minor">
            <a:schemeClr val="tx1"/>
          </a:fontRef>
        </p:style>
      </p:cxnSp>
      <p:sp>
        <p:nvSpPr>
          <p:cNvPr id="4" name="Arc 3"/>
          <p:cNvSpPr/>
          <p:nvPr userDrawn="1"/>
        </p:nvSpPr>
        <p:spPr>
          <a:xfrm rot="10800000">
            <a:off x="807542" y="-1828802"/>
            <a:ext cx="3511316" cy="2359637"/>
          </a:xfrm>
          <a:prstGeom prst="arc">
            <a:avLst>
              <a:gd name="adj1" fmla="val 16200000"/>
              <a:gd name="adj2" fmla="val 19954911"/>
            </a:avLst>
          </a:prstGeom>
          <a:ln w="57150">
            <a:solidFill>
              <a:srgbClr val="0E26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63"/>
          </a:p>
        </p:txBody>
      </p:sp>
      <p:sp>
        <p:nvSpPr>
          <p:cNvPr id="5" name="Text Placeholder 4"/>
          <p:cNvSpPr>
            <a:spLocks noGrp="1"/>
          </p:cNvSpPr>
          <p:nvPr>
            <p:ph type="body" sz="quarter" idx="13" hasCustomPrompt="1"/>
          </p:nvPr>
        </p:nvSpPr>
        <p:spPr>
          <a:xfrm>
            <a:off x="2202774" y="2359638"/>
            <a:ext cx="9195320" cy="4302125"/>
          </a:xfrm>
          <a:prstGeom prst="rect">
            <a:avLst/>
          </a:prstGeom>
          <a:noFill/>
        </p:spPr>
        <p:txBody>
          <a:bodyPr/>
          <a:lstStyle>
            <a:lvl1pPr marL="574700" indent="-574700">
              <a:buClr>
                <a:srgbClr val="E3122B"/>
              </a:buClr>
              <a:buFont typeface="Arial" panose="020B0604020202020204" pitchFamily="34" charset="0"/>
              <a:buChar char="•"/>
              <a:defRPr sz="3017">
                <a:solidFill>
                  <a:srgbClr val="797A7C"/>
                </a:solidFill>
                <a:latin typeface="Calibri" panose="020F0502020204030204" pitchFamily="34" charset="0"/>
              </a:defRPr>
            </a:lvl1pPr>
            <a:lvl2pPr marL="633492" indent="0">
              <a:buClr>
                <a:srgbClr val="E3122B"/>
              </a:buClr>
              <a:buNone/>
              <a:defRPr sz="3017">
                <a:solidFill>
                  <a:srgbClr val="797A7C"/>
                </a:solidFill>
                <a:latin typeface="Calibri" panose="020F0502020204030204" pitchFamily="34" charset="0"/>
              </a:defRPr>
            </a:lvl2pPr>
          </a:lstStyle>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sp>
        <p:nvSpPr>
          <p:cNvPr id="10" name="Marcador de número de diapositiva 5"/>
          <p:cNvSpPr>
            <a:spLocks noGrp="1"/>
          </p:cNvSpPr>
          <p:nvPr>
            <p:ph type="sldNum" sz="quarter" idx="18"/>
          </p:nvPr>
        </p:nvSpPr>
        <p:spPr>
          <a:xfrm>
            <a:off x="12605880" y="7180901"/>
            <a:ext cx="833895" cy="378774"/>
          </a:xfrm>
          <a:prstGeom prst="rect">
            <a:avLst/>
          </a:prstGeom>
        </p:spPr>
        <p:txBody>
          <a:bodyPr/>
          <a:lstStyle>
            <a:lvl1pPr>
              <a:defRPr>
                <a:solidFill>
                  <a:srgbClr val="797A7C"/>
                </a:solidFill>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10728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679972" y="1237197"/>
            <a:ext cx="10079831" cy="2631887"/>
          </a:xfrm>
        </p:spPr>
        <p:txBody>
          <a:bodyPr anchor="b"/>
          <a:lstStyle>
            <a:lvl1pPr algn="ctr">
              <a:defRPr sz="6614"/>
            </a:lvl1pPr>
          </a:lstStyle>
          <a:p>
            <a:r>
              <a:rPr lang="tr-TR"/>
              <a:t>Asıl başlık stilini düzenlemek için tıklayın</a:t>
            </a:r>
            <a:endParaRPr lang="en-US" dirty="0"/>
          </a:p>
        </p:txBody>
      </p:sp>
      <p:sp>
        <p:nvSpPr>
          <p:cNvPr id="3" name="Subtitle 2"/>
          <p:cNvSpPr>
            <a:spLocks noGrp="1"/>
          </p:cNvSpPr>
          <p:nvPr>
            <p:ph type="subTitle" idx="1"/>
          </p:nvPr>
        </p:nvSpPr>
        <p:spPr>
          <a:xfrm>
            <a:off x="1679972" y="3970580"/>
            <a:ext cx="10079831"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7585412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0849861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916985" y="1884670"/>
            <a:ext cx="11591806" cy="3144614"/>
          </a:xfrm>
        </p:spPr>
        <p:txBody>
          <a:bodyPr anchor="b"/>
          <a:lstStyle>
            <a:lvl1pPr>
              <a:defRPr sz="6614"/>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6985" y="5059034"/>
            <a:ext cx="11591806"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C764DE79-268F-4C1A-8933-263129D2AF90}"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5471550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23985" y="2012414"/>
            <a:ext cx="5711904" cy="479654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803886" y="2012414"/>
            <a:ext cx="5711904" cy="479654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11/10/2022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6711231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25735" y="402483"/>
            <a:ext cx="11591806" cy="1461188"/>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25736" y="1853171"/>
            <a:ext cx="568565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tr-TR"/>
              <a:t>Asıl metin stillerini düzenlemek için tıklayın</a:t>
            </a:r>
          </a:p>
        </p:txBody>
      </p:sp>
      <p:sp>
        <p:nvSpPr>
          <p:cNvPr id="4" name="Content Placeholder 3"/>
          <p:cNvSpPr>
            <a:spLocks noGrp="1"/>
          </p:cNvSpPr>
          <p:nvPr>
            <p:ph sz="half" idx="2"/>
          </p:nvPr>
        </p:nvSpPr>
        <p:spPr>
          <a:xfrm>
            <a:off x="925736" y="2761381"/>
            <a:ext cx="5685654" cy="406157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803886" y="1853171"/>
            <a:ext cx="5713655"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tr-TR"/>
              <a:t>Asıl metin stillerini düzenlemek için tıklayın</a:t>
            </a:r>
          </a:p>
        </p:txBody>
      </p:sp>
      <p:sp>
        <p:nvSpPr>
          <p:cNvPr id="6" name="Content Placeholder 5"/>
          <p:cNvSpPr>
            <a:spLocks noGrp="1"/>
          </p:cNvSpPr>
          <p:nvPr>
            <p:ph sz="quarter" idx="4"/>
          </p:nvPr>
        </p:nvSpPr>
        <p:spPr>
          <a:xfrm>
            <a:off x="6803886" y="2761381"/>
            <a:ext cx="5713655" cy="406157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11/10/2022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8236737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11/10/2022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3754475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8850098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25736" y="503978"/>
            <a:ext cx="4334677" cy="1763924"/>
          </a:xfrm>
        </p:spPr>
        <p:txBody>
          <a:bodyPr anchor="b"/>
          <a:lstStyle>
            <a:lvl1pPr>
              <a:defRPr sz="3527"/>
            </a:lvl1pPr>
          </a:lstStyle>
          <a:p>
            <a:r>
              <a:rPr lang="tr-TR"/>
              <a:t>Asıl başlık stilini düzenlemek için tıklayın</a:t>
            </a:r>
            <a:endParaRPr lang="en-US" dirty="0"/>
          </a:p>
        </p:txBody>
      </p:sp>
      <p:sp>
        <p:nvSpPr>
          <p:cNvPr id="3" name="Content Placeholder 2"/>
          <p:cNvSpPr>
            <a:spLocks noGrp="1"/>
          </p:cNvSpPr>
          <p:nvPr>
            <p:ph idx="1"/>
          </p:nvPr>
        </p:nvSpPr>
        <p:spPr>
          <a:xfrm>
            <a:off x="5713655" y="1088454"/>
            <a:ext cx="680388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5736"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764DE79-268F-4C1A-8933-263129D2AF90}" type="datetimeFigureOut">
              <a:rPr lang="en-US" dirty="0"/>
              <a:t>11/10/2022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3591138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25736" y="503978"/>
            <a:ext cx="4334677" cy="1763924"/>
          </a:xfrm>
        </p:spPr>
        <p:txBody>
          <a:bodyPr anchor="b"/>
          <a:lstStyle>
            <a:lvl1pPr>
              <a:defRPr sz="3527"/>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713655" y="1088454"/>
            <a:ext cx="6803886"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tr-TR"/>
              <a:t>Resim eklemek için simgeye tıklayın</a:t>
            </a:r>
            <a:endParaRPr lang="en-US" dirty="0"/>
          </a:p>
        </p:txBody>
      </p:sp>
      <p:sp>
        <p:nvSpPr>
          <p:cNvPr id="4" name="Text Placeholder 3"/>
          <p:cNvSpPr>
            <a:spLocks noGrp="1"/>
          </p:cNvSpPr>
          <p:nvPr>
            <p:ph type="body" sz="half" idx="2"/>
          </p:nvPr>
        </p:nvSpPr>
        <p:spPr>
          <a:xfrm>
            <a:off x="925736"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764DE79-268F-4C1A-8933-263129D2AF90}" type="datetimeFigureOut">
              <a:rPr lang="en-US" dirty="0"/>
              <a:t>11/10/2022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5672279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3283960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17839" y="402483"/>
            <a:ext cx="2897951" cy="640647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23985" y="402483"/>
            <a:ext cx="8525857" cy="64064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42100988"/>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Welcom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6290" y="1638300"/>
            <a:ext cx="6190225" cy="5198440"/>
          </a:xfrm>
          <a:prstGeom prst="rect">
            <a:avLst/>
          </a:prstGeom>
        </p:spPr>
      </p:pic>
      <p:sp>
        <p:nvSpPr>
          <p:cNvPr id="20" name="Text Placeholder 19"/>
          <p:cNvSpPr>
            <a:spLocks noGrp="1"/>
          </p:cNvSpPr>
          <p:nvPr>
            <p:ph type="body" sz="quarter" idx="11" hasCustomPrompt="1"/>
          </p:nvPr>
        </p:nvSpPr>
        <p:spPr>
          <a:xfrm>
            <a:off x="7077883" y="3737036"/>
            <a:ext cx="6361893" cy="520700"/>
          </a:xfrm>
          <a:prstGeom prst="rect">
            <a:avLst/>
          </a:prstGeom>
        </p:spPr>
        <p:txBody>
          <a:bodyPr anchor="ctr" anchorCtr="0">
            <a:normAutofit/>
          </a:bodyPr>
          <a:lstStyle>
            <a:lvl1pPr marL="0" indent="0">
              <a:buNone/>
              <a:defRPr sz="3520" baseline="0">
                <a:solidFill>
                  <a:srgbClr val="797A7C"/>
                </a:solidFill>
                <a:latin typeface="Calibri" panose="020F0502020204030204" pitchFamily="34" charset="0"/>
              </a:defRPr>
            </a:lvl1pPr>
          </a:lstStyle>
          <a:p>
            <a:pPr lvl="0"/>
            <a:r>
              <a:rPr lang="en-US" dirty="0"/>
              <a:t>Subtitle</a:t>
            </a:r>
          </a:p>
        </p:txBody>
      </p:sp>
      <p:sp>
        <p:nvSpPr>
          <p:cNvPr id="10" name="Rounded Rectangle 9"/>
          <p:cNvSpPr/>
          <p:nvPr userDrawn="1"/>
        </p:nvSpPr>
        <p:spPr>
          <a:xfrm>
            <a:off x="6905958" y="5766213"/>
            <a:ext cx="95297" cy="581723"/>
          </a:xfrm>
          <a:prstGeom prst="roundRect">
            <a:avLst>
              <a:gd name="adj" fmla="val 50000"/>
            </a:avLst>
          </a:prstGeom>
          <a:solidFill>
            <a:srgbClr val="E31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3"/>
          </a:p>
        </p:txBody>
      </p:sp>
      <p:sp>
        <p:nvSpPr>
          <p:cNvPr id="17" name="Text Placeholder 16"/>
          <p:cNvSpPr>
            <a:spLocks noGrp="1"/>
          </p:cNvSpPr>
          <p:nvPr>
            <p:ph type="body" sz="quarter" idx="10" hasCustomPrompt="1"/>
          </p:nvPr>
        </p:nvSpPr>
        <p:spPr>
          <a:xfrm>
            <a:off x="7077883" y="3195132"/>
            <a:ext cx="6361893" cy="592705"/>
          </a:xfrm>
          <a:prstGeom prst="rect">
            <a:avLst/>
          </a:prstGeom>
        </p:spPr>
        <p:txBody>
          <a:bodyPr wrap="square" tIns="137160" anchor="ctr" anchorCtr="0">
            <a:noAutofit/>
          </a:bodyPr>
          <a:lstStyle>
            <a:lvl1pPr marL="0" indent="0">
              <a:buNone/>
              <a:defRPr sz="6034">
                <a:solidFill>
                  <a:srgbClr val="E3122B"/>
                </a:solidFill>
                <a:latin typeface="Calibri" panose="020F0502020204030204" pitchFamily="34" charset="0"/>
              </a:defRPr>
            </a:lvl1pPr>
          </a:lstStyle>
          <a:p>
            <a:pPr lvl="0"/>
            <a:r>
              <a:rPr lang="en-US" dirty="0"/>
              <a:t>TITLE</a:t>
            </a:r>
          </a:p>
        </p:txBody>
      </p:sp>
      <p:sp>
        <p:nvSpPr>
          <p:cNvPr id="21" name="Text Placeholder 19"/>
          <p:cNvSpPr>
            <a:spLocks noGrp="1"/>
          </p:cNvSpPr>
          <p:nvPr>
            <p:ph type="body" sz="quarter" idx="12" hasCustomPrompt="1"/>
          </p:nvPr>
        </p:nvSpPr>
        <p:spPr>
          <a:xfrm>
            <a:off x="7077882" y="5318632"/>
            <a:ext cx="5643510" cy="403072"/>
          </a:xfrm>
          <a:prstGeom prst="rect">
            <a:avLst/>
          </a:prstGeom>
        </p:spPr>
        <p:txBody>
          <a:bodyPr anchor="ctr" anchorCtr="0">
            <a:normAutofit/>
          </a:bodyPr>
          <a:lstStyle>
            <a:lvl1pPr marL="0" indent="0">
              <a:buNone/>
              <a:defRPr sz="2514" b="1" baseline="0">
                <a:solidFill>
                  <a:schemeClr val="tx1"/>
                </a:solidFill>
                <a:latin typeface="Calibri" panose="020F0502020204030204" pitchFamily="34" charset="0"/>
              </a:defRPr>
            </a:lvl1pPr>
          </a:lstStyle>
          <a:p>
            <a:pPr lvl="0"/>
            <a:r>
              <a:rPr lang="en-US" dirty="0"/>
              <a:t>Name &amp; Surname</a:t>
            </a:r>
          </a:p>
        </p:txBody>
      </p:sp>
      <p:sp>
        <p:nvSpPr>
          <p:cNvPr id="11" name="Text Placeholder 19"/>
          <p:cNvSpPr>
            <a:spLocks noGrp="1"/>
          </p:cNvSpPr>
          <p:nvPr>
            <p:ph type="body" sz="quarter" idx="15" hasCustomPrompt="1"/>
          </p:nvPr>
        </p:nvSpPr>
        <p:spPr>
          <a:xfrm>
            <a:off x="7077882" y="5785204"/>
            <a:ext cx="5643510" cy="257724"/>
          </a:xfrm>
          <a:prstGeom prst="rect">
            <a:avLst/>
          </a:prstGeom>
        </p:spPr>
        <p:txBody>
          <a:bodyPr anchor="ctr" anchorCtr="0">
            <a:noAutofit/>
          </a:bodyPr>
          <a:lstStyle>
            <a:lvl1pPr marL="0" indent="0">
              <a:buNone/>
              <a:defRPr sz="2263" b="0" baseline="0">
                <a:solidFill>
                  <a:schemeClr val="tx1"/>
                </a:solidFill>
                <a:latin typeface="Calibri" panose="020F0502020204030204" pitchFamily="34" charset="0"/>
              </a:defRPr>
            </a:lvl1pPr>
          </a:lstStyle>
          <a:p>
            <a:pPr lvl="0"/>
            <a:r>
              <a:rPr lang="en-US" dirty="0"/>
              <a:t>City, Country</a:t>
            </a:r>
          </a:p>
        </p:txBody>
      </p:sp>
      <p:sp>
        <p:nvSpPr>
          <p:cNvPr id="16" name="Marcador de número de diapositiva 5"/>
          <p:cNvSpPr>
            <a:spLocks noGrp="1"/>
          </p:cNvSpPr>
          <p:nvPr>
            <p:ph type="sldNum" sz="quarter" idx="18"/>
          </p:nvPr>
        </p:nvSpPr>
        <p:spPr>
          <a:xfrm>
            <a:off x="12605880" y="7180901"/>
            <a:ext cx="833895" cy="378774"/>
          </a:xfrm>
          <a:prstGeom prst="rect">
            <a:avLst/>
          </a:prstGeom>
        </p:spPr>
        <p:txBody>
          <a:bodyPr/>
          <a:lstStyle>
            <a:lvl1pPr>
              <a:defRPr sz="2514">
                <a:solidFill>
                  <a:srgbClr val="797A7C"/>
                </a:solidFill>
                <a:latin typeface="Calibri" panose="020F0502020204030204" pitchFamily="34" charset="0"/>
              </a:defRPr>
            </a:lvl1pPr>
          </a:lstStyle>
          <a:p>
            <a:fld id="{E88D28BB-06E2-AC40-9007-E9A00BD276C0}" type="slidenum">
              <a:rPr lang="es-ES" smtClean="0"/>
              <a:pPr/>
              <a:t>‹#›</a:t>
            </a:fld>
            <a:endParaRPr lang="es-ES" dirty="0"/>
          </a:p>
        </p:txBody>
      </p:sp>
      <p:sp>
        <p:nvSpPr>
          <p:cNvPr id="12" name="Text Placeholder 19"/>
          <p:cNvSpPr>
            <a:spLocks noGrp="1"/>
          </p:cNvSpPr>
          <p:nvPr>
            <p:ph type="body" sz="quarter" idx="19" hasCustomPrompt="1"/>
          </p:nvPr>
        </p:nvSpPr>
        <p:spPr>
          <a:xfrm>
            <a:off x="7077882" y="6064717"/>
            <a:ext cx="5643510" cy="257724"/>
          </a:xfrm>
          <a:prstGeom prst="rect">
            <a:avLst/>
          </a:prstGeom>
        </p:spPr>
        <p:txBody>
          <a:bodyPr anchor="ctr" anchorCtr="0">
            <a:noAutofit/>
          </a:bodyPr>
          <a:lstStyle>
            <a:lvl1pPr marL="0" indent="0">
              <a:buNone/>
              <a:defRPr sz="2263" b="0" baseline="0">
                <a:solidFill>
                  <a:schemeClr val="tx1"/>
                </a:solidFill>
                <a:latin typeface="Calibri" panose="020F0502020204030204" pitchFamily="34" charset="0"/>
              </a:defRPr>
            </a:lvl1pPr>
          </a:lstStyle>
          <a:p>
            <a:pPr lvl="0"/>
            <a:r>
              <a:rPr lang="en-US" dirty="0"/>
              <a:t>Date</a:t>
            </a:r>
          </a:p>
        </p:txBody>
      </p:sp>
    </p:spTree>
    <p:extLst>
      <p:ext uri="{BB962C8B-B14F-4D97-AF65-F5344CB8AC3E}">
        <p14:creationId xmlns:p14="http://schemas.microsoft.com/office/powerpoint/2010/main" val="1691729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lide with Number &amp; Title">
    <p:spTree>
      <p:nvGrpSpPr>
        <p:cNvPr id="1" name=""/>
        <p:cNvGrpSpPr/>
        <p:nvPr/>
      </p:nvGrpSpPr>
      <p:grpSpPr>
        <a:xfrm>
          <a:off x="0" y="0"/>
          <a:ext cx="0" cy="0"/>
          <a:chOff x="0" y="0"/>
          <a:chExt cx="0" cy="0"/>
        </a:xfrm>
      </p:grpSpPr>
      <p:sp>
        <p:nvSpPr>
          <p:cNvPr id="8" name="Text Placeholder 6"/>
          <p:cNvSpPr>
            <a:spLocks noGrp="1"/>
          </p:cNvSpPr>
          <p:nvPr>
            <p:ph type="body" sz="quarter" idx="12" hasCustomPrompt="1"/>
          </p:nvPr>
        </p:nvSpPr>
        <p:spPr>
          <a:xfrm>
            <a:off x="2416851" y="1"/>
            <a:ext cx="7668753" cy="530835"/>
          </a:xfrm>
          <a:prstGeom prst="rect">
            <a:avLst/>
          </a:prstGeom>
        </p:spPr>
        <p:txBody>
          <a:bodyPr anchor="ctr" anchorCtr="0">
            <a:normAutofit/>
          </a:bodyPr>
          <a:lstStyle>
            <a:lvl1pPr marL="0" indent="0">
              <a:buNone/>
              <a:defRPr sz="3520" baseline="0">
                <a:solidFill>
                  <a:srgbClr val="0E2673"/>
                </a:solidFill>
                <a:latin typeface="Calibri" panose="020F0502020204030204" pitchFamily="34" charset="0"/>
              </a:defRPr>
            </a:lvl1pPr>
          </a:lstStyle>
          <a:p>
            <a:pPr lvl="0"/>
            <a:r>
              <a:rPr lang="en-US" dirty="0"/>
              <a:t>Title Here</a:t>
            </a:r>
          </a:p>
        </p:txBody>
      </p:sp>
      <p:cxnSp>
        <p:nvCxnSpPr>
          <p:cNvPr id="3" name="Straight Connector 2"/>
          <p:cNvCxnSpPr/>
          <p:nvPr userDrawn="1"/>
        </p:nvCxnSpPr>
        <p:spPr>
          <a:xfrm flipH="1">
            <a:off x="2562238" y="530836"/>
            <a:ext cx="8476394" cy="0"/>
          </a:xfrm>
          <a:prstGeom prst="line">
            <a:avLst/>
          </a:prstGeom>
          <a:ln w="57150">
            <a:solidFill>
              <a:srgbClr val="0E2673"/>
            </a:solidFill>
          </a:ln>
        </p:spPr>
        <p:style>
          <a:lnRef idx="1">
            <a:schemeClr val="accent1"/>
          </a:lnRef>
          <a:fillRef idx="0">
            <a:schemeClr val="accent1"/>
          </a:fillRef>
          <a:effectRef idx="0">
            <a:schemeClr val="accent1"/>
          </a:effectRef>
          <a:fontRef idx="minor">
            <a:schemeClr val="tx1"/>
          </a:fontRef>
        </p:style>
      </p:cxnSp>
      <p:sp>
        <p:nvSpPr>
          <p:cNvPr id="4" name="Arc 3"/>
          <p:cNvSpPr/>
          <p:nvPr userDrawn="1"/>
        </p:nvSpPr>
        <p:spPr>
          <a:xfrm rot="10800000">
            <a:off x="807542" y="-1828802"/>
            <a:ext cx="3511316" cy="2359637"/>
          </a:xfrm>
          <a:prstGeom prst="arc">
            <a:avLst>
              <a:gd name="adj1" fmla="val 16200000"/>
              <a:gd name="adj2" fmla="val 19954911"/>
            </a:avLst>
          </a:prstGeom>
          <a:ln w="57150">
            <a:solidFill>
              <a:srgbClr val="0E26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63"/>
          </a:p>
        </p:txBody>
      </p:sp>
      <p:sp>
        <p:nvSpPr>
          <p:cNvPr id="5" name="Text Placeholder 4"/>
          <p:cNvSpPr>
            <a:spLocks noGrp="1"/>
          </p:cNvSpPr>
          <p:nvPr>
            <p:ph type="body" sz="quarter" idx="13" hasCustomPrompt="1"/>
          </p:nvPr>
        </p:nvSpPr>
        <p:spPr>
          <a:xfrm>
            <a:off x="2202774" y="2359638"/>
            <a:ext cx="9195320" cy="4302125"/>
          </a:xfrm>
          <a:prstGeom prst="rect">
            <a:avLst/>
          </a:prstGeom>
          <a:noFill/>
        </p:spPr>
        <p:txBody>
          <a:bodyPr/>
          <a:lstStyle>
            <a:lvl1pPr marL="574700" indent="-574700">
              <a:buClr>
                <a:srgbClr val="E3122B"/>
              </a:buClr>
              <a:buFont typeface="Arial" panose="020B0604020202020204" pitchFamily="34" charset="0"/>
              <a:buChar char="•"/>
              <a:defRPr sz="3017">
                <a:solidFill>
                  <a:srgbClr val="797A7C"/>
                </a:solidFill>
                <a:latin typeface="Calibri" panose="020F0502020204030204" pitchFamily="34" charset="0"/>
              </a:defRPr>
            </a:lvl1pPr>
            <a:lvl2pPr marL="633492" indent="0">
              <a:buClr>
                <a:srgbClr val="E3122B"/>
              </a:buClr>
              <a:buNone/>
              <a:defRPr sz="3017">
                <a:solidFill>
                  <a:srgbClr val="797A7C"/>
                </a:solidFill>
                <a:latin typeface="Calibri" panose="020F0502020204030204" pitchFamily="34" charset="0"/>
              </a:defRPr>
            </a:lvl2pPr>
          </a:lstStyle>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a:p>
            <a:pPr lvl="0"/>
            <a:r>
              <a:rPr lang="en-US" dirty="0"/>
              <a:t>XXXX</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t="28110" b="28110"/>
          <a:stretch/>
        </p:blipFill>
        <p:spPr>
          <a:xfrm>
            <a:off x="10966006" y="34925"/>
            <a:ext cx="2247271" cy="713472"/>
          </a:xfrm>
          <a:prstGeom prst="rect">
            <a:avLst/>
          </a:prstGeom>
        </p:spPr>
      </p:pic>
      <p:sp>
        <p:nvSpPr>
          <p:cNvPr id="10" name="Marcador de número de diapositiva 5"/>
          <p:cNvSpPr>
            <a:spLocks noGrp="1"/>
          </p:cNvSpPr>
          <p:nvPr>
            <p:ph type="sldNum" sz="quarter" idx="18"/>
          </p:nvPr>
        </p:nvSpPr>
        <p:spPr>
          <a:xfrm>
            <a:off x="12605880" y="7180901"/>
            <a:ext cx="833895" cy="378774"/>
          </a:xfrm>
          <a:prstGeom prst="rect">
            <a:avLst/>
          </a:prstGeom>
        </p:spPr>
        <p:txBody>
          <a:bodyPr/>
          <a:lstStyle>
            <a:lvl1pPr>
              <a:defRPr>
                <a:solidFill>
                  <a:srgbClr val="797A7C"/>
                </a:solidFill>
              </a:defRPr>
            </a:lvl1pPr>
          </a:lstStyle>
          <a:p>
            <a:fld id="{E88D28BB-06E2-AC40-9007-E9A00BD276C0}" type="slidenum">
              <a:rPr lang="es-ES" smtClean="0"/>
              <a:pPr/>
              <a:t>‹#›</a:t>
            </a:fld>
            <a:endParaRPr lang="es-ES" dirty="0"/>
          </a:p>
        </p:txBody>
      </p:sp>
    </p:spTree>
    <p:extLst>
      <p:ext uri="{BB962C8B-B14F-4D97-AF65-F5344CB8AC3E}">
        <p14:creationId xmlns:p14="http://schemas.microsoft.com/office/powerpoint/2010/main" val="429301806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260092"/>
      </p:ext>
    </p:extLst>
  </p:cSld>
  <p:clrMap bg1="lt1" tx1="dk1" bg2="lt2" tx2="dk2" accent1="accent1" accent2="accent2" accent3="accent3" accent4="accent4" accent5="accent5" accent6="accent6" hlink="hlink" folHlink="folHlink"/>
  <p:sldLayoutIdLst>
    <p:sldLayoutId id="2147483709" r:id="rId1"/>
  </p:sldLayoutIdLst>
  <p:hf hdr="0" ftr="0" dt="0"/>
  <p:txStyles>
    <p:titleStyle>
      <a:lvl1pPr algn="l" defTabSz="1266984" rtl="0" eaLnBrk="1" latinLnBrk="0" hangingPunct="1">
        <a:lnSpc>
          <a:spcPct val="90000"/>
        </a:lnSpc>
        <a:spcBef>
          <a:spcPct val="0"/>
        </a:spcBef>
        <a:buNone/>
        <a:defRPr sz="6096" kern="1200">
          <a:solidFill>
            <a:schemeClr val="tx1"/>
          </a:solidFill>
          <a:latin typeface="+mj-lt"/>
          <a:ea typeface="+mj-ea"/>
          <a:cs typeface="+mj-cs"/>
        </a:defRPr>
      </a:lvl1pPr>
    </p:titleStyle>
    <p:bodyStyle>
      <a:lvl1pPr marL="316746" indent="-316746" algn="l" defTabSz="1266984" rtl="0" eaLnBrk="1" latinLnBrk="0" hangingPunct="1">
        <a:lnSpc>
          <a:spcPct val="90000"/>
        </a:lnSpc>
        <a:spcBef>
          <a:spcPts val="1385"/>
        </a:spcBef>
        <a:buFont typeface="Arial" panose="020B0604020202020204" pitchFamily="34" charset="0"/>
        <a:buChar char="•"/>
        <a:defRPr sz="3879" kern="1200">
          <a:solidFill>
            <a:schemeClr val="tx1"/>
          </a:solidFill>
          <a:latin typeface="+mn-lt"/>
          <a:ea typeface="+mn-ea"/>
          <a:cs typeface="+mn-cs"/>
        </a:defRPr>
      </a:lvl1pPr>
      <a:lvl2pPr marL="950238" indent="-316746" algn="l" defTabSz="1266984" rtl="0" eaLnBrk="1" latinLnBrk="0" hangingPunct="1">
        <a:lnSpc>
          <a:spcPct val="90000"/>
        </a:lnSpc>
        <a:spcBef>
          <a:spcPts val="693"/>
        </a:spcBef>
        <a:buFont typeface="Arial" panose="020B0604020202020204" pitchFamily="34" charset="0"/>
        <a:buChar char="•"/>
        <a:defRPr sz="3326" kern="1200">
          <a:solidFill>
            <a:schemeClr val="tx1"/>
          </a:solidFill>
          <a:latin typeface="+mn-lt"/>
          <a:ea typeface="+mn-ea"/>
          <a:cs typeface="+mn-cs"/>
        </a:defRPr>
      </a:lvl2pPr>
      <a:lvl3pPr marL="1583731" indent="-316746" algn="l" defTabSz="1266984" rtl="0" eaLnBrk="1" latinLnBrk="0" hangingPunct="1">
        <a:lnSpc>
          <a:spcPct val="90000"/>
        </a:lnSpc>
        <a:spcBef>
          <a:spcPts val="693"/>
        </a:spcBef>
        <a:buFont typeface="Arial" panose="020B0604020202020204" pitchFamily="34" charset="0"/>
        <a:buChar char="•"/>
        <a:defRPr sz="2772" kern="1200">
          <a:solidFill>
            <a:schemeClr val="tx1"/>
          </a:solidFill>
          <a:latin typeface="+mn-lt"/>
          <a:ea typeface="+mn-ea"/>
          <a:cs typeface="+mn-cs"/>
        </a:defRPr>
      </a:lvl3pPr>
      <a:lvl4pPr marL="2217222"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4pPr>
      <a:lvl5pPr marL="2850715"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5pPr>
      <a:lvl6pPr marL="3484208"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6pPr>
      <a:lvl7pPr marL="4117699"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7pPr>
      <a:lvl8pPr marL="4751192"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8pPr>
      <a:lvl9pPr marL="5384684"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9pPr>
    </p:bodyStyle>
    <p:otherStyle>
      <a:defPPr>
        <a:defRPr lang="en-US"/>
      </a:defPPr>
      <a:lvl1pPr marL="0" algn="l" defTabSz="1266984" rtl="0" eaLnBrk="1" latinLnBrk="0" hangingPunct="1">
        <a:defRPr sz="2494" kern="1200">
          <a:solidFill>
            <a:schemeClr val="tx1"/>
          </a:solidFill>
          <a:latin typeface="+mn-lt"/>
          <a:ea typeface="+mn-ea"/>
          <a:cs typeface="+mn-cs"/>
        </a:defRPr>
      </a:lvl1pPr>
      <a:lvl2pPr marL="633493" algn="l" defTabSz="1266984" rtl="0" eaLnBrk="1" latinLnBrk="0" hangingPunct="1">
        <a:defRPr sz="2494" kern="1200">
          <a:solidFill>
            <a:schemeClr val="tx1"/>
          </a:solidFill>
          <a:latin typeface="+mn-lt"/>
          <a:ea typeface="+mn-ea"/>
          <a:cs typeface="+mn-cs"/>
        </a:defRPr>
      </a:lvl2pPr>
      <a:lvl3pPr marL="1266984" algn="l" defTabSz="1266984" rtl="0" eaLnBrk="1" latinLnBrk="0" hangingPunct="1">
        <a:defRPr sz="2494" kern="1200">
          <a:solidFill>
            <a:schemeClr val="tx1"/>
          </a:solidFill>
          <a:latin typeface="+mn-lt"/>
          <a:ea typeface="+mn-ea"/>
          <a:cs typeface="+mn-cs"/>
        </a:defRPr>
      </a:lvl3pPr>
      <a:lvl4pPr marL="1900477" algn="l" defTabSz="1266984" rtl="0" eaLnBrk="1" latinLnBrk="0" hangingPunct="1">
        <a:defRPr sz="2494" kern="1200">
          <a:solidFill>
            <a:schemeClr val="tx1"/>
          </a:solidFill>
          <a:latin typeface="+mn-lt"/>
          <a:ea typeface="+mn-ea"/>
          <a:cs typeface="+mn-cs"/>
        </a:defRPr>
      </a:lvl4pPr>
      <a:lvl5pPr marL="2533969" algn="l" defTabSz="1266984" rtl="0" eaLnBrk="1" latinLnBrk="0" hangingPunct="1">
        <a:defRPr sz="2494" kern="1200">
          <a:solidFill>
            <a:schemeClr val="tx1"/>
          </a:solidFill>
          <a:latin typeface="+mn-lt"/>
          <a:ea typeface="+mn-ea"/>
          <a:cs typeface="+mn-cs"/>
        </a:defRPr>
      </a:lvl5pPr>
      <a:lvl6pPr marL="3167462" algn="l" defTabSz="1266984" rtl="0" eaLnBrk="1" latinLnBrk="0" hangingPunct="1">
        <a:defRPr sz="2494" kern="1200">
          <a:solidFill>
            <a:schemeClr val="tx1"/>
          </a:solidFill>
          <a:latin typeface="+mn-lt"/>
          <a:ea typeface="+mn-ea"/>
          <a:cs typeface="+mn-cs"/>
        </a:defRPr>
      </a:lvl6pPr>
      <a:lvl7pPr marL="3800953" algn="l" defTabSz="1266984" rtl="0" eaLnBrk="1" latinLnBrk="0" hangingPunct="1">
        <a:defRPr sz="2494" kern="1200">
          <a:solidFill>
            <a:schemeClr val="tx1"/>
          </a:solidFill>
          <a:latin typeface="+mn-lt"/>
          <a:ea typeface="+mn-ea"/>
          <a:cs typeface="+mn-cs"/>
        </a:defRPr>
      </a:lvl7pPr>
      <a:lvl8pPr marL="4434446" algn="l" defTabSz="1266984" rtl="0" eaLnBrk="1" latinLnBrk="0" hangingPunct="1">
        <a:defRPr sz="2494" kern="1200">
          <a:solidFill>
            <a:schemeClr val="tx1"/>
          </a:solidFill>
          <a:latin typeface="+mn-lt"/>
          <a:ea typeface="+mn-ea"/>
          <a:cs typeface="+mn-cs"/>
        </a:defRPr>
      </a:lvl8pPr>
      <a:lvl9pPr marL="5067937" algn="l" defTabSz="1266984" rtl="0" eaLnBrk="1" latinLnBrk="0" hangingPunct="1">
        <a:defRPr sz="249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2864319"/>
      </p:ext>
    </p:extLst>
  </p:cSld>
  <p:clrMap bg1="lt1" tx1="dk1" bg2="lt2" tx2="dk2" accent1="accent1" accent2="accent2" accent3="accent3" accent4="accent4" accent5="accent5" accent6="accent6" hlink="hlink" folHlink="folHlink"/>
  <p:sldLayoutIdLst>
    <p:sldLayoutId id="2147483713" r:id="rId1"/>
    <p:sldLayoutId id="2147483715" r:id="rId2"/>
    <p:sldLayoutId id="2147483712" r:id="rId3"/>
    <p:sldLayoutId id="2147483706" r:id="rId4"/>
    <p:sldLayoutId id="2147483707" r:id="rId5"/>
    <p:sldLayoutId id="2147483700" r:id="rId6"/>
    <p:sldLayoutId id="2147483716" r:id="rId7"/>
  </p:sldLayoutIdLst>
  <p:hf hdr="0" ftr="0" dt="0"/>
  <p:txStyles>
    <p:titleStyle>
      <a:lvl1pPr algn="l" defTabSz="1149401" rtl="0" eaLnBrk="1" latinLnBrk="0" hangingPunct="1">
        <a:lnSpc>
          <a:spcPct val="90000"/>
        </a:lnSpc>
        <a:spcBef>
          <a:spcPct val="0"/>
        </a:spcBef>
        <a:buNone/>
        <a:defRPr sz="5531" kern="1200">
          <a:solidFill>
            <a:schemeClr val="tx1"/>
          </a:solidFill>
          <a:latin typeface="+mj-lt"/>
          <a:ea typeface="+mj-ea"/>
          <a:cs typeface="+mj-cs"/>
        </a:defRPr>
      </a:lvl1pPr>
    </p:titleStyle>
    <p:bodyStyle>
      <a:lvl1pPr marL="287350" indent="-287350" algn="l" defTabSz="1149401" rtl="0" eaLnBrk="1" latinLnBrk="0" hangingPunct="1">
        <a:lnSpc>
          <a:spcPct val="90000"/>
        </a:lnSpc>
        <a:spcBef>
          <a:spcPts val="1257"/>
        </a:spcBef>
        <a:buFont typeface="Arial" panose="020B0604020202020204" pitchFamily="34" charset="0"/>
        <a:buChar char="•"/>
        <a:defRPr sz="3520" kern="1200">
          <a:solidFill>
            <a:schemeClr val="tx1"/>
          </a:solidFill>
          <a:latin typeface="+mn-lt"/>
          <a:ea typeface="+mn-ea"/>
          <a:cs typeface="+mn-cs"/>
        </a:defRPr>
      </a:lvl1pPr>
      <a:lvl2pPr marL="862051" indent="-287350" algn="l" defTabSz="1149401" rtl="0" eaLnBrk="1" latinLnBrk="0" hangingPunct="1">
        <a:lnSpc>
          <a:spcPct val="90000"/>
        </a:lnSpc>
        <a:spcBef>
          <a:spcPts val="629"/>
        </a:spcBef>
        <a:buFont typeface="Arial" panose="020B0604020202020204" pitchFamily="34" charset="0"/>
        <a:buChar char="•"/>
        <a:defRPr sz="3017" kern="1200">
          <a:solidFill>
            <a:schemeClr val="tx1"/>
          </a:solidFill>
          <a:latin typeface="+mn-lt"/>
          <a:ea typeface="+mn-ea"/>
          <a:cs typeface="+mn-cs"/>
        </a:defRPr>
      </a:lvl2pPr>
      <a:lvl3pPr marL="1436751" indent="-287350" algn="l" defTabSz="1149401" rtl="0" eaLnBrk="1" latinLnBrk="0" hangingPunct="1">
        <a:lnSpc>
          <a:spcPct val="90000"/>
        </a:lnSpc>
        <a:spcBef>
          <a:spcPts val="629"/>
        </a:spcBef>
        <a:buFont typeface="Arial" panose="020B0604020202020204" pitchFamily="34" charset="0"/>
        <a:buChar char="•"/>
        <a:defRPr sz="2514" kern="1200">
          <a:solidFill>
            <a:schemeClr val="tx1"/>
          </a:solidFill>
          <a:latin typeface="+mn-lt"/>
          <a:ea typeface="+mn-ea"/>
          <a:cs typeface="+mn-cs"/>
        </a:defRPr>
      </a:lvl3pPr>
      <a:lvl4pPr marL="2011451" indent="-287350" algn="l" defTabSz="1149401"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4pPr>
      <a:lvl5pPr marL="2586152" indent="-287350" algn="l" defTabSz="1149401"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5pPr>
      <a:lvl6pPr marL="3160852" indent="-287350" algn="l" defTabSz="1149401"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6pPr>
      <a:lvl7pPr marL="3735553" indent="-287350" algn="l" defTabSz="1149401"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7pPr>
      <a:lvl8pPr marL="4310253" indent="-287350" algn="l" defTabSz="1149401"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8pPr>
      <a:lvl9pPr marL="4884953" indent="-287350" algn="l" defTabSz="1149401"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9pPr>
    </p:bodyStyle>
    <p:otherStyle>
      <a:defPPr>
        <a:defRPr lang="en-US"/>
      </a:defPPr>
      <a:lvl1pPr marL="0" algn="l" defTabSz="1149401" rtl="0" eaLnBrk="1" latinLnBrk="0" hangingPunct="1">
        <a:defRPr sz="2263" kern="1200">
          <a:solidFill>
            <a:schemeClr val="tx1"/>
          </a:solidFill>
          <a:latin typeface="+mn-lt"/>
          <a:ea typeface="+mn-ea"/>
          <a:cs typeface="+mn-cs"/>
        </a:defRPr>
      </a:lvl1pPr>
      <a:lvl2pPr marL="574700" algn="l" defTabSz="1149401" rtl="0" eaLnBrk="1" latinLnBrk="0" hangingPunct="1">
        <a:defRPr sz="2263" kern="1200">
          <a:solidFill>
            <a:schemeClr val="tx1"/>
          </a:solidFill>
          <a:latin typeface="+mn-lt"/>
          <a:ea typeface="+mn-ea"/>
          <a:cs typeface="+mn-cs"/>
        </a:defRPr>
      </a:lvl2pPr>
      <a:lvl3pPr marL="1149401" algn="l" defTabSz="1149401" rtl="0" eaLnBrk="1" latinLnBrk="0" hangingPunct="1">
        <a:defRPr sz="2263" kern="1200">
          <a:solidFill>
            <a:schemeClr val="tx1"/>
          </a:solidFill>
          <a:latin typeface="+mn-lt"/>
          <a:ea typeface="+mn-ea"/>
          <a:cs typeface="+mn-cs"/>
        </a:defRPr>
      </a:lvl3pPr>
      <a:lvl4pPr marL="1724101" algn="l" defTabSz="1149401" rtl="0" eaLnBrk="1" latinLnBrk="0" hangingPunct="1">
        <a:defRPr sz="2263" kern="1200">
          <a:solidFill>
            <a:schemeClr val="tx1"/>
          </a:solidFill>
          <a:latin typeface="+mn-lt"/>
          <a:ea typeface="+mn-ea"/>
          <a:cs typeface="+mn-cs"/>
        </a:defRPr>
      </a:lvl4pPr>
      <a:lvl5pPr marL="2298802" algn="l" defTabSz="1149401" rtl="0" eaLnBrk="1" latinLnBrk="0" hangingPunct="1">
        <a:defRPr sz="2263" kern="1200">
          <a:solidFill>
            <a:schemeClr val="tx1"/>
          </a:solidFill>
          <a:latin typeface="+mn-lt"/>
          <a:ea typeface="+mn-ea"/>
          <a:cs typeface="+mn-cs"/>
        </a:defRPr>
      </a:lvl5pPr>
      <a:lvl6pPr marL="2873502" algn="l" defTabSz="1149401" rtl="0" eaLnBrk="1" latinLnBrk="0" hangingPunct="1">
        <a:defRPr sz="2263" kern="1200">
          <a:solidFill>
            <a:schemeClr val="tx1"/>
          </a:solidFill>
          <a:latin typeface="+mn-lt"/>
          <a:ea typeface="+mn-ea"/>
          <a:cs typeface="+mn-cs"/>
        </a:defRPr>
      </a:lvl6pPr>
      <a:lvl7pPr marL="3448202" algn="l" defTabSz="1149401" rtl="0" eaLnBrk="1" latinLnBrk="0" hangingPunct="1">
        <a:defRPr sz="2263" kern="1200">
          <a:solidFill>
            <a:schemeClr val="tx1"/>
          </a:solidFill>
          <a:latin typeface="+mn-lt"/>
          <a:ea typeface="+mn-ea"/>
          <a:cs typeface="+mn-cs"/>
        </a:defRPr>
      </a:lvl7pPr>
      <a:lvl8pPr marL="4022903" algn="l" defTabSz="1149401" rtl="0" eaLnBrk="1" latinLnBrk="0" hangingPunct="1">
        <a:defRPr sz="2263" kern="1200">
          <a:solidFill>
            <a:schemeClr val="tx1"/>
          </a:solidFill>
          <a:latin typeface="+mn-lt"/>
          <a:ea typeface="+mn-ea"/>
          <a:cs typeface="+mn-cs"/>
        </a:defRPr>
      </a:lvl8pPr>
      <a:lvl9pPr marL="4597603" algn="l" defTabSz="1149401" rtl="0" eaLnBrk="1" latinLnBrk="0" hangingPunct="1">
        <a:defRPr sz="22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3985" y="402483"/>
            <a:ext cx="11591806" cy="1461188"/>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23985" y="2012414"/>
            <a:ext cx="11591806" cy="4796544"/>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923985" y="7006699"/>
            <a:ext cx="3023949"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C764DE79-268F-4C1A-8933-263129D2AF90}" type="datetimeFigureOut">
              <a:rPr lang="en-US" dirty="0"/>
              <a:t>11/10/2022</a:t>
            </a:fld>
            <a:endParaRPr lang="en-US" dirty="0"/>
          </a:p>
        </p:txBody>
      </p:sp>
      <p:sp>
        <p:nvSpPr>
          <p:cNvPr id="5" name="Footer Placeholder 4"/>
          <p:cNvSpPr>
            <a:spLocks noGrp="1"/>
          </p:cNvSpPr>
          <p:nvPr>
            <p:ph type="ftr" sz="quarter" idx="3"/>
          </p:nvPr>
        </p:nvSpPr>
        <p:spPr>
          <a:xfrm>
            <a:off x="4451926" y="7006699"/>
            <a:ext cx="4535924"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491841" y="7006699"/>
            <a:ext cx="3023949"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28038292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Lst>
  <p:hf hdr="0" ftr="0" dt="0"/>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hyperlink" Target="https://www.turkhipertansiyon.org/kongre2010/02.Neval%20DUMAN.pdf" TargetMode="External"/><Relationship Id="rId2" Type="http://schemas.openxmlformats.org/officeDocument/2006/relationships/hyperlink" Target="https://www.diyaliz.net/single-post/2017/08/29/konu-17-ya%C5%9Flilarda-di%CC%87yali%CC%87z-tedavi%CC%87si%CC%87?ysclid=l908dcyjxm125174858" TargetMode="External"/><Relationship Id="rId1" Type="http://schemas.openxmlformats.org/officeDocument/2006/relationships/slideLayout" Target="../slideLayouts/slideLayout21.xml"/><Relationship Id="rId5" Type="http://schemas.openxmlformats.org/officeDocument/2006/relationships/hyperlink" Target="https://www.ahmetakgul.com.tr/index.php/uzmanliklar/gerontoloji-yaslanma-bilimi/1005-yaslilar-icin-ev-dizayni" TargetMode="External"/><Relationship Id="rId4" Type="http://schemas.openxmlformats.org/officeDocument/2006/relationships/hyperlink" Target="https://www.sosyalarastirmalar.com/articles/characteristics-of-ageing-period-and-social-works-for-the-elderly.pdf"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7077882" y="5808001"/>
            <a:ext cx="5643510" cy="506668"/>
          </a:xfrm>
        </p:spPr>
        <p:txBody>
          <a:bodyPr>
            <a:noAutofit/>
          </a:bodyPr>
          <a:lstStyle/>
          <a:p>
            <a:r>
              <a:rPr lang="tr-TR" sz="3017" dirty="0"/>
              <a:t>ŞENGÜL ÖZDEMİR</a:t>
            </a:r>
            <a:endParaRPr lang="en-GB" sz="3017" dirty="0"/>
          </a:p>
        </p:txBody>
      </p:sp>
      <p:sp>
        <p:nvSpPr>
          <p:cNvPr id="3" name="Text Placeholder 2"/>
          <p:cNvSpPr>
            <a:spLocks noGrp="1"/>
          </p:cNvSpPr>
          <p:nvPr>
            <p:ph type="body" sz="quarter" idx="10"/>
          </p:nvPr>
        </p:nvSpPr>
        <p:spPr>
          <a:xfrm>
            <a:off x="4772996" y="-133767"/>
            <a:ext cx="8666781" cy="3923660"/>
          </a:xfrm>
        </p:spPr>
        <p:txBody>
          <a:bodyPr/>
          <a:lstStyle/>
          <a:p>
            <a:r>
              <a:rPr lang="tr-TR" dirty="0"/>
              <a:t>GERİATRİ HEMODİYALİZ HASTALARININ YÖNETİMİ</a:t>
            </a:r>
            <a:endParaRPr lang="en-GB" dirty="0"/>
          </a:p>
        </p:txBody>
      </p:sp>
      <p:sp>
        <p:nvSpPr>
          <p:cNvPr id="8" name="Metin Yer Tutucusu 7"/>
          <p:cNvSpPr>
            <a:spLocks noGrp="1"/>
          </p:cNvSpPr>
          <p:nvPr>
            <p:ph type="body" sz="quarter" idx="12"/>
          </p:nvPr>
        </p:nvSpPr>
        <p:spPr>
          <a:xfrm>
            <a:off x="7077882" y="4982567"/>
            <a:ext cx="5643510" cy="403072"/>
          </a:xfrm>
        </p:spPr>
        <p:txBody>
          <a:bodyPr>
            <a:normAutofit fontScale="92500" lnSpcReduction="10000"/>
          </a:bodyPr>
          <a:lstStyle/>
          <a:p>
            <a:r>
              <a:rPr lang="tr-TR" dirty="0"/>
              <a:t>Türkiye</a:t>
            </a:r>
          </a:p>
        </p:txBody>
      </p:sp>
      <p:sp>
        <p:nvSpPr>
          <p:cNvPr id="7" name="Text Placeholder 6"/>
          <p:cNvSpPr>
            <a:spLocks noGrp="1"/>
          </p:cNvSpPr>
          <p:nvPr>
            <p:ph type="body" sz="quarter" idx="15"/>
          </p:nvPr>
        </p:nvSpPr>
        <p:spPr>
          <a:xfrm>
            <a:off x="7077882" y="5473185"/>
            <a:ext cx="5643510" cy="257724"/>
          </a:xfrm>
        </p:spPr>
        <p:txBody>
          <a:bodyPr/>
          <a:lstStyle/>
          <a:p>
            <a:r>
              <a:rPr lang="tr-TR" dirty="0"/>
              <a:t>09/11/2022</a:t>
            </a:r>
            <a:endParaRPr lang="en-GB" dirty="0"/>
          </a:p>
        </p:txBody>
      </p:sp>
      <p:sp>
        <p:nvSpPr>
          <p:cNvPr id="6" name="Slide Number Placeholder 5"/>
          <p:cNvSpPr>
            <a:spLocks noGrp="1"/>
          </p:cNvSpPr>
          <p:nvPr>
            <p:ph type="sldNum" sz="quarter" idx="18"/>
          </p:nvPr>
        </p:nvSpPr>
        <p:spPr/>
        <p:txBody>
          <a:bodyPr/>
          <a:lstStyle/>
          <a:p>
            <a:fld id="{E88D28BB-06E2-AC40-9007-E9A00BD276C0}" type="slidenum">
              <a:rPr lang="es-ES" smtClean="0"/>
              <a:pPr/>
              <a:t>1</a:t>
            </a:fld>
            <a:endParaRPr lang="es-ES" dirty="0"/>
          </a:p>
        </p:txBody>
      </p:sp>
      <p:sp>
        <p:nvSpPr>
          <p:cNvPr id="9" name="Metin kutusu 8"/>
          <p:cNvSpPr txBox="1"/>
          <p:nvPr/>
        </p:nvSpPr>
        <p:spPr>
          <a:xfrm>
            <a:off x="5491649" y="7951588"/>
            <a:ext cx="2413772" cy="363176"/>
          </a:xfrm>
          <a:prstGeom prst="rect">
            <a:avLst/>
          </a:prstGeom>
          <a:noFill/>
        </p:spPr>
        <p:txBody>
          <a:bodyPr wrap="square" rtlCol="0">
            <a:spAutoFit/>
          </a:bodyPr>
          <a:lstStyle/>
          <a:p>
            <a:r>
              <a:rPr lang="tr-TR" sz="1760" dirty="0"/>
              <a:t>EY-SUN-0</a:t>
            </a:r>
          </a:p>
        </p:txBody>
      </p:sp>
      <p:sp>
        <p:nvSpPr>
          <p:cNvPr id="10" name="Metin kutusu 9"/>
          <p:cNvSpPr txBox="1"/>
          <p:nvPr/>
        </p:nvSpPr>
        <p:spPr>
          <a:xfrm>
            <a:off x="10152760" y="7951586"/>
            <a:ext cx="2413772" cy="363176"/>
          </a:xfrm>
          <a:prstGeom prst="rect">
            <a:avLst/>
          </a:prstGeom>
          <a:noFill/>
        </p:spPr>
        <p:txBody>
          <a:bodyPr wrap="square" rtlCol="0">
            <a:spAutoFit/>
          </a:bodyPr>
          <a:lstStyle/>
          <a:p>
            <a:r>
              <a:rPr lang="tr-TR" sz="1760" dirty="0"/>
              <a:t>REV. NO:0.  07.07.2022</a:t>
            </a:r>
          </a:p>
        </p:txBody>
      </p:sp>
    </p:spTree>
    <p:extLst>
      <p:ext uri="{BB962C8B-B14F-4D97-AF65-F5344CB8AC3E}">
        <p14:creationId xmlns:p14="http://schemas.microsoft.com/office/powerpoint/2010/main" val="2475034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12"/>
          </p:nvPr>
        </p:nvSpPr>
        <p:spPr>
          <a:xfrm>
            <a:off x="4248122" y="762387"/>
            <a:ext cx="7668753" cy="667268"/>
          </a:xfrm>
        </p:spPr>
        <p:txBody>
          <a:bodyPr>
            <a:noAutofit/>
          </a:bodyPr>
          <a:lstStyle/>
          <a:p>
            <a:r>
              <a:rPr lang="tr-TR" sz="6034" dirty="0">
                <a:solidFill>
                  <a:srgbClr val="FF0000"/>
                </a:solidFill>
              </a:rPr>
              <a:t>Yaşlılık Nedir </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a:t>
            </a:fld>
            <a:endParaRPr lang="es-ES" dirty="0"/>
          </a:p>
        </p:txBody>
      </p:sp>
      <p:pic>
        <p:nvPicPr>
          <p:cNvPr id="1026" name="Picture 2" descr="Yaşlılar Haftası” Vesilesiyle Okumanız Gereken Yaşam ve Yaşlılık Üstüne 18  Özlü Sö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3185" y="2272788"/>
            <a:ext cx="8590238" cy="4295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035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284391" y="1973083"/>
            <a:ext cx="12321489" cy="5407838"/>
          </a:xfrm>
        </p:spPr>
        <p:txBody>
          <a:bodyPr>
            <a:normAutofit fontScale="92500" lnSpcReduction="20000"/>
          </a:bodyPr>
          <a:lstStyle/>
          <a:p>
            <a:r>
              <a:rPr lang="tr-TR" sz="5028" dirty="0">
                <a:solidFill>
                  <a:schemeClr val="tx1"/>
                </a:solidFill>
              </a:rPr>
              <a:t>Yaşlılık yaşam sürecinde gelişme ve olgunlaşmayı takip eden, genetik yapı ve çevre arasındaki etkileşimin en üst düzeyde görüldüğü fizyolojik ve ruhsal değişimlerin ortaya çıktığı</a:t>
            </a:r>
          </a:p>
          <a:p>
            <a:r>
              <a:rPr lang="tr-TR" sz="5028" dirty="0">
                <a:solidFill>
                  <a:schemeClr val="tx1"/>
                </a:solidFill>
              </a:rPr>
              <a:t>Tüm canlılarda görülen ve yaşamın çocukluk, gençlik, yetişkinlik gibi doğal ve kaçınılmaz bir dönemidir.</a:t>
            </a:r>
          </a:p>
          <a:p>
            <a:r>
              <a:rPr lang="tr-TR" sz="5028" dirty="0">
                <a:solidFill>
                  <a:schemeClr val="tx1"/>
                </a:solidFill>
              </a:rPr>
              <a:t>Yaşlılık,yaşam sürecindeki geç dönemindeki gelişmenin devamını ve bireydeki gelişimleri ifade eder.</a:t>
            </a:r>
          </a:p>
          <a:p>
            <a:endParaRPr lang="tr-TR" sz="3520" dirty="0">
              <a:solidFill>
                <a:schemeClr val="tx1"/>
              </a:solidFill>
            </a:endParaRPr>
          </a:p>
          <a:p>
            <a:endParaRPr lang="tr-TR" sz="3520" dirty="0">
              <a:solidFill>
                <a:schemeClr val="tx1"/>
              </a:solidFill>
            </a:endParaRPr>
          </a:p>
          <a:p>
            <a:endParaRPr lang="tr-TR" sz="3520" dirty="0">
              <a:solidFill>
                <a:schemeClr val="tx1"/>
              </a:solidFill>
            </a:endParaRPr>
          </a:p>
          <a:p>
            <a:endParaRPr lang="en-GB" sz="3520" dirty="0">
              <a:solidFill>
                <a:schemeClr val="tx1"/>
              </a:solidFill>
            </a:endParaRPr>
          </a:p>
          <a:p>
            <a:endParaRPr lang="en-GB" sz="3520" dirty="0">
              <a:solidFill>
                <a:schemeClr val="tx1"/>
              </a:solidFill>
            </a:endParaRPr>
          </a:p>
        </p:txBody>
      </p:sp>
      <p:sp>
        <p:nvSpPr>
          <p:cNvPr id="4" name="Slide Number Placeholder 3"/>
          <p:cNvSpPr>
            <a:spLocks noGrp="1"/>
          </p:cNvSpPr>
          <p:nvPr>
            <p:ph type="sldNum" sz="quarter" idx="18"/>
          </p:nvPr>
        </p:nvSpPr>
        <p:spPr/>
        <p:txBody>
          <a:bodyPr/>
          <a:lstStyle/>
          <a:p>
            <a:fld id="{E88D28BB-06E2-AC40-9007-E9A00BD276C0}" type="slidenum">
              <a:rPr lang="es-ES" smtClean="0"/>
              <a:pPr/>
              <a:t>3</a:t>
            </a:fld>
            <a:endParaRPr lang="es-ES" dirty="0"/>
          </a:p>
        </p:txBody>
      </p:sp>
    </p:spTree>
    <p:extLst>
      <p:ext uri="{BB962C8B-B14F-4D97-AF65-F5344CB8AC3E}">
        <p14:creationId xmlns:p14="http://schemas.microsoft.com/office/powerpoint/2010/main" val="1113861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022157" y="454672"/>
            <a:ext cx="12000671" cy="5407838"/>
          </a:xfrm>
        </p:spPr>
        <p:txBody>
          <a:bodyPr>
            <a:normAutofit fontScale="92500"/>
          </a:bodyPr>
          <a:lstStyle/>
          <a:p>
            <a:pPr marL="0" indent="0">
              <a:buNone/>
            </a:pPr>
            <a:r>
              <a:rPr lang="tr-TR" sz="5028" dirty="0">
                <a:solidFill>
                  <a:schemeClr val="tx1"/>
                </a:solidFill>
              </a:rPr>
              <a:t>Dünya Sağlık Örgütü’ne (WHO) göre 65 yaş ve üzeri kronolojik olarak yaşlı kabul edilmektedir. </a:t>
            </a:r>
          </a:p>
          <a:p>
            <a:pPr marL="0" indent="0">
              <a:buNone/>
            </a:pPr>
            <a:endParaRPr lang="tr-TR" sz="5028" dirty="0">
              <a:solidFill>
                <a:schemeClr val="tx1"/>
              </a:solidFill>
            </a:endParaRPr>
          </a:p>
          <a:p>
            <a:r>
              <a:rPr lang="tr-TR" sz="5028" dirty="0">
                <a:solidFill>
                  <a:schemeClr val="tx1"/>
                </a:solidFill>
              </a:rPr>
              <a:t>65-74 yaş genç-yaşlılık,</a:t>
            </a:r>
          </a:p>
          <a:p>
            <a:r>
              <a:rPr lang="tr-TR" sz="5028" dirty="0">
                <a:solidFill>
                  <a:schemeClr val="tx1"/>
                </a:solidFill>
              </a:rPr>
              <a:t>75-84 yaş </a:t>
            </a:r>
            <a:r>
              <a:rPr lang="tr-TR" sz="5028" dirty="0" err="1">
                <a:solidFill>
                  <a:schemeClr val="tx1"/>
                </a:solidFill>
              </a:rPr>
              <a:t>ileriyaşlılık</a:t>
            </a:r>
            <a:r>
              <a:rPr lang="tr-TR" sz="5028" dirty="0">
                <a:solidFill>
                  <a:schemeClr val="tx1"/>
                </a:solidFill>
              </a:rPr>
              <a:t>, </a:t>
            </a:r>
          </a:p>
          <a:p>
            <a:r>
              <a:rPr lang="tr-TR" sz="5028" dirty="0">
                <a:solidFill>
                  <a:schemeClr val="tx1"/>
                </a:solidFill>
              </a:rPr>
              <a:t>85 yaş ve üstü ise çok-ileri-yaşlılık olarak adlandırılmaktadır.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a:t>
            </a:fld>
            <a:endParaRPr lang="es-ES" dirty="0"/>
          </a:p>
        </p:txBody>
      </p:sp>
    </p:spTree>
    <p:extLst>
      <p:ext uri="{BB962C8B-B14F-4D97-AF65-F5344CB8AC3E}">
        <p14:creationId xmlns:p14="http://schemas.microsoft.com/office/powerpoint/2010/main" val="1143243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8"/>
          </p:nvPr>
        </p:nvSpPr>
        <p:spPr/>
        <p:txBody>
          <a:bodyPr/>
          <a:lstStyle/>
          <a:p>
            <a:fld id="{E88D28BB-06E2-AC40-9007-E9A00BD276C0}" type="slidenum">
              <a:rPr lang="es-ES" smtClean="0"/>
              <a:pPr/>
              <a:t>5</a:t>
            </a:fld>
            <a:endParaRPr lang="es-ES" dirty="0"/>
          </a:p>
        </p:txBody>
      </p:sp>
      <p:pic>
        <p:nvPicPr>
          <p:cNvPr id="1028" name="Picture 4" descr="https://myrepublica.nagariknetwork.com/uploads/media/2019/March/healthy-age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0109" y="1939873"/>
            <a:ext cx="8687520" cy="4343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872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196211" y="867297"/>
            <a:ext cx="8981243" cy="667268"/>
          </a:xfrm>
        </p:spPr>
        <p:txBody>
          <a:bodyPr>
            <a:noAutofit/>
          </a:bodyPr>
          <a:lstStyle/>
          <a:p>
            <a:r>
              <a:rPr lang="tr-TR" sz="6034" dirty="0">
                <a:solidFill>
                  <a:srgbClr val="FF0000"/>
                </a:solidFill>
              </a:rPr>
              <a:t>Yaşlılık Dönemi Özellikleri</a:t>
            </a:r>
          </a:p>
        </p:txBody>
      </p:sp>
      <p:sp>
        <p:nvSpPr>
          <p:cNvPr id="3" name="Metin Yer Tutucusu 2"/>
          <p:cNvSpPr>
            <a:spLocks noGrp="1"/>
          </p:cNvSpPr>
          <p:nvPr>
            <p:ph type="body" sz="quarter" idx="13"/>
          </p:nvPr>
        </p:nvSpPr>
        <p:spPr>
          <a:xfrm>
            <a:off x="1289768" y="2313578"/>
            <a:ext cx="11826616" cy="5407838"/>
          </a:xfrm>
        </p:spPr>
        <p:txBody>
          <a:bodyPr/>
          <a:lstStyle/>
          <a:p>
            <a:pPr marL="0" indent="0">
              <a:buNone/>
            </a:pPr>
            <a:r>
              <a:rPr lang="tr-TR" sz="5028" dirty="0">
                <a:solidFill>
                  <a:schemeClr val="tx1"/>
                </a:solidFill>
              </a:rPr>
              <a:t>Yaşlılığın anlaşılabilmesi açısından yaşlılık döneminin kendine has fiziksel, zihinsel, psikolojik ve sosyal özelliklerini bilmek önemlidir.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6</a:t>
            </a:fld>
            <a:endParaRPr lang="es-ES" dirty="0"/>
          </a:p>
        </p:txBody>
      </p:sp>
    </p:spTree>
    <p:extLst>
      <p:ext uri="{BB962C8B-B14F-4D97-AF65-F5344CB8AC3E}">
        <p14:creationId xmlns:p14="http://schemas.microsoft.com/office/powerpoint/2010/main" val="2520709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017075" y="781621"/>
            <a:ext cx="10908351" cy="667268"/>
          </a:xfrm>
        </p:spPr>
        <p:txBody>
          <a:bodyPr>
            <a:noAutofit/>
          </a:bodyPr>
          <a:lstStyle/>
          <a:p>
            <a:r>
              <a:rPr lang="tr-TR" sz="6034" dirty="0">
                <a:solidFill>
                  <a:srgbClr val="FF0000"/>
                </a:solidFill>
              </a:rPr>
              <a:t>Yaşlılık Dönemi Fiziksel Özellikleri </a:t>
            </a:r>
          </a:p>
        </p:txBody>
      </p:sp>
      <p:sp>
        <p:nvSpPr>
          <p:cNvPr id="3" name="Metin Yer Tutucusu 2"/>
          <p:cNvSpPr>
            <a:spLocks noGrp="1"/>
          </p:cNvSpPr>
          <p:nvPr>
            <p:ph type="body" sz="quarter" idx="13"/>
          </p:nvPr>
        </p:nvSpPr>
        <p:spPr>
          <a:xfrm>
            <a:off x="349400" y="1609399"/>
            <a:ext cx="12740973" cy="5410992"/>
          </a:xfrm>
        </p:spPr>
        <p:txBody>
          <a:bodyPr>
            <a:normAutofit fontScale="92500" lnSpcReduction="20000"/>
          </a:bodyPr>
          <a:lstStyle/>
          <a:p>
            <a:pPr marL="0" indent="0">
              <a:buNone/>
            </a:pPr>
            <a:r>
              <a:rPr lang="tr-TR" sz="3520" dirty="0">
                <a:solidFill>
                  <a:schemeClr val="tx1"/>
                </a:solidFill>
              </a:rPr>
              <a:t>Yaşlılık döneminde vücudun bütün sistemlerinde bir takım değişiklikler meydana gelmektedir.</a:t>
            </a:r>
          </a:p>
          <a:p>
            <a:r>
              <a:rPr lang="tr-TR" sz="3520" dirty="0">
                <a:solidFill>
                  <a:schemeClr val="tx1"/>
                </a:solidFill>
              </a:rPr>
              <a:t>1.Duyu Organlarındaki Değişimler</a:t>
            </a:r>
          </a:p>
          <a:p>
            <a:r>
              <a:rPr lang="tr-TR" sz="3520" dirty="0">
                <a:solidFill>
                  <a:schemeClr val="tx1"/>
                </a:solidFill>
              </a:rPr>
              <a:t>2.Görme ile ilgili Değişimler</a:t>
            </a:r>
          </a:p>
          <a:p>
            <a:r>
              <a:rPr lang="tr-TR" sz="3520" dirty="0">
                <a:solidFill>
                  <a:schemeClr val="tx1"/>
                </a:solidFill>
              </a:rPr>
              <a:t>3.Koku ile ilgili Değişimler</a:t>
            </a:r>
          </a:p>
          <a:p>
            <a:r>
              <a:rPr lang="tr-TR" sz="3520" dirty="0">
                <a:solidFill>
                  <a:schemeClr val="tx1"/>
                </a:solidFill>
              </a:rPr>
              <a:t>4.Dokunma ile ilgili Değişimler</a:t>
            </a:r>
          </a:p>
          <a:p>
            <a:r>
              <a:rPr lang="tr-TR" sz="3520" dirty="0">
                <a:solidFill>
                  <a:schemeClr val="tx1"/>
                </a:solidFill>
              </a:rPr>
              <a:t>5.Deri Sistemindeki Değişimler</a:t>
            </a:r>
          </a:p>
          <a:p>
            <a:r>
              <a:rPr lang="tr-TR" sz="3520" dirty="0">
                <a:solidFill>
                  <a:schemeClr val="tx1"/>
                </a:solidFill>
              </a:rPr>
              <a:t>6.Kas İskelet Sistemindeki Değişimler</a:t>
            </a:r>
          </a:p>
          <a:p>
            <a:r>
              <a:rPr lang="tr-TR" sz="3520" dirty="0">
                <a:solidFill>
                  <a:schemeClr val="tx1"/>
                </a:solidFill>
              </a:rPr>
              <a:t>7.Sindirim Sistemi Değişimleri</a:t>
            </a:r>
          </a:p>
          <a:p>
            <a:r>
              <a:rPr lang="tr-TR" sz="3520" dirty="0">
                <a:solidFill>
                  <a:schemeClr val="tx1"/>
                </a:solidFill>
              </a:rPr>
              <a:t>8.Nörolojik Sistemi Değişimleri</a:t>
            </a:r>
          </a:p>
          <a:p>
            <a:r>
              <a:rPr lang="tr-TR" sz="3520" dirty="0">
                <a:solidFill>
                  <a:schemeClr val="tx1"/>
                </a:solidFill>
              </a:rPr>
              <a:t>9.Bağışıklık Sistemi Değişimleri</a:t>
            </a:r>
          </a:p>
          <a:p>
            <a:endParaRPr lang="tr-TR" dirty="0">
              <a:solidFill>
                <a:schemeClr val="tx1"/>
              </a:solidFill>
            </a:endParaRPr>
          </a:p>
          <a:p>
            <a:pPr marL="0" indent="0">
              <a:buNone/>
            </a:pPr>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7</a:t>
            </a:fld>
            <a:endParaRPr lang="es-ES" dirty="0"/>
          </a:p>
        </p:txBody>
      </p:sp>
    </p:spTree>
    <p:extLst>
      <p:ext uri="{BB962C8B-B14F-4D97-AF65-F5344CB8AC3E}">
        <p14:creationId xmlns:p14="http://schemas.microsoft.com/office/powerpoint/2010/main" val="4164852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070087" y="462253"/>
            <a:ext cx="11220276" cy="2362169"/>
          </a:xfrm>
        </p:spPr>
        <p:txBody>
          <a:bodyPr>
            <a:noAutofit/>
          </a:bodyPr>
          <a:lstStyle/>
          <a:p>
            <a:r>
              <a:rPr lang="tr-TR" sz="6034" dirty="0">
                <a:solidFill>
                  <a:srgbClr val="FF0000"/>
                </a:solidFill>
              </a:rPr>
              <a:t>1.Duyu Organlarındaki Değişimler</a:t>
            </a:r>
          </a:p>
          <a:p>
            <a:endParaRPr lang="tr-TR" sz="6034" dirty="0"/>
          </a:p>
        </p:txBody>
      </p:sp>
      <p:sp>
        <p:nvSpPr>
          <p:cNvPr id="3" name="Metin Yer Tutucusu 2"/>
          <p:cNvSpPr>
            <a:spLocks noGrp="1"/>
          </p:cNvSpPr>
          <p:nvPr>
            <p:ph type="body" sz="quarter" idx="13"/>
          </p:nvPr>
        </p:nvSpPr>
        <p:spPr>
          <a:xfrm>
            <a:off x="1070087" y="1858496"/>
            <a:ext cx="11853931" cy="5407838"/>
          </a:xfrm>
        </p:spPr>
        <p:txBody>
          <a:bodyPr/>
          <a:lstStyle/>
          <a:p>
            <a:r>
              <a:rPr lang="tr-TR" sz="5028" dirty="0">
                <a:solidFill>
                  <a:schemeClr val="tx1"/>
                </a:solidFill>
              </a:rPr>
              <a:t>Kulağın içindeki yapı değişmeye ve işlevleri azalmaya başlar. </a:t>
            </a:r>
          </a:p>
          <a:p>
            <a:r>
              <a:rPr lang="tr-TR" sz="5028" dirty="0">
                <a:solidFill>
                  <a:schemeClr val="tx1"/>
                </a:solidFill>
              </a:rPr>
              <a:t>İşitme kapasitesi azalır. </a:t>
            </a:r>
          </a:p>
          <a:p>
            <a:r>
              <a:rPr lang="tr-TR" sz="5028" dirty="0">
                <a:solidFill>
                  <a:schemeClr val="tx1"/>
                </a:solidFill>
              </a:rPr>
              <a:t>Oturup kalkarken veya yürürken denge kayıpları yaşanabilir.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8</a:t>
            </a:fld>
            <a:endParaRPr lang="es-ES" dirty="0"/>
          </a:p>
        </p:txBody>
      </p:sp>
      <p:pic>
        <p:nvPicPr>
          <p:cNvPr id="2050" name="Picture 2" descr="https://c1.wallpaperflare.com/preview/228/350/455/ear-body-human-hea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31617" y="5021859"/>
            <a:ext cx="1392401" cy="247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176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025727" y="1194797"/>
            <a:ext cx="9155224" cy="667268"/>
          </a:xfrm>
        </p:spPr>
        <p:txBody>
          <a:bodyPr>
            <a:noAutofit/>
          </a:bodyPr>
          <a:lstStyle/>
          <a:p>
            <a:r>
              <a:rPr lang="tr-TR" sz="6034" dirty="0">
                <a:solidFill>
                  <a:srgbClr val="FF0000"/>
                </a:solidFill>
              </a:rPr>
              <a:t>2.Görme ile ilgili Değişimler</a:t>
            </a:r>
          </a:p>
          <a:p>
            <a:endParaRPr lang="tr-TR" sz="6034" dirty="0"/>
          </a:p>
        </p:txBody>
      </p:sp>
      <p:sp>
        <p:nvSpPr>
          <p:cNvPr id="3" name="Metin Yer Tutucusu 2"/>
          <p:cNvSpPr>
            <a:spLocks noGrp="1"/>
          </p:cNvSpPr>
          <p:nvPr>
            <p:ph type="body" sz="quarter" idx="13"/>
          </p:nvPr>
        </p:nvSpPr>
        <p:spPr>
          <a:xfrm>
            <a:off x="589792" y="1528431"/>
            <a:ext cx="11688967" cy="6698520"/>
          </a:xfrm>
        </p:spPr>
        <p:txBody>
          <a:bodyPr/>
          <a:lstStyle/>
          <a:p>
            <a:r>
              <a:rPr lang="tr-TR" sz="4022" dirty="0">
                <a:solidFill>
                  <a:schemeClr val="tx1"/>
                </a:solidFill>
              </a:rPr>
              <a:t>Yaşlılıkla beraber işitmenin yanında görme ile ilgili sorunlar da ortaya çıkmaya başlar.</a:t>
            </a:r>
          </a:p>
          <a:p>
            <a:pPr marL="0" indent="0">
              <a:buNone/>
            </a:pPr>
            <a:r>
              <a:rPr lang="tr-TR" sz="4022" dirty="0">
                <a:solidFill>
                  <a:schemeClr val="tx1"/>
                </a:solidFill>
              </a:rPr>
              <a:t>Bunlar başlıca:</a:t>
            </a:r>
          </a:p>
          <a:p>
            <a:r>
              <a:rPr lang="tr-TR" sz="4022" dirty="0">
                <a:solidFill>
                  <a:schemeClr val="tx1"/>
                </a:solidFill>
              </a:rPr>
              <a:t>Miyop </a:t>
            </a:r>
          </a:p>
          <a:p>
            <a:r>
              <a:rPr lang="tr-TR" sz="4022" dirty="0" err="1">
                <a:solidFill>
                  <a:schemeClr val="tx1"/>
                </a:solidFill>
              </a:rPr>
              <a:t>Glikom</a:t>
            </a:r>
            <a:r>
              <a:rPr lang="tr-TR" sz="4022" dirty="0">
                <a:solidFill>
                  <a:schemeClr val="tx1"/>
                </a:solidFill>
              </a:rPr>
              <a:t>(Gözdeki sıvı basıncının yükselmesi HT gibi)</a:t>
            </a:r>
          </a:p>
          <a:p>
            <a:r>
              <a:rPr lang="tr-TR" sz="4022" dirty="0">
                <a:solidFill>
                  <a:schemeClr val="tx1"/>
                </a:solidFill>
              </a:rPr>
              <a:t>Retinopati (DM-HT olabileceği gibi)</a:t>
            </a:r>
          </a:p>
          <a:p>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9</a:t>
            </a:fld>
            <a:endParaRPr lang="es-ES" dirty="0"/>
          </a:p>
        </p:txBody>
      </p:sp>
      <p:pic>
        <p:nvPicPr>
          <p:cNvPr id="3074" name="Picture 2" descr="https://avatars.mds.yandex.net/i?id=0b70d4c8c0b802ff0f2637df55a71d05-7083339-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1334" y="4877691"/>
            <a:ext cx="3918441" cy="2650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02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916623" y="1218779"/>
            <a:ext cx="8901744" cy="667268"/>
          </a:xfrm>
        </p:spPr>
        <p:txBody>
          <a:bodyPr>
            <a:noAutofit/>
          </a:bodyPr>
          <a:lstStyle/>
          <a:p>
            <a:r>
              <a:rPr lang="tr-TR" sz="6034" dirty="0">
                <a:solidFill>
                  <a:srgbClr val="FF0000"/>
                </a:solidFill>
              </a:rPr>
              <a:t>3.Koku ile ilgili Değişimler</a:t>
            </a:r>
          </a:p>
          <a:p>
            <a:endParaRPr lang="tr-TR" sz="6034" dirty="0"/>
          </a:p>
        </p:txBody>
      </p:sp>
      <p:sp>
        <p:nvSpPr>
          <p:cNvPr id="3" name="Metin Yer Tutucusu 2"/>
          <p:cNvSpPr>
            <a:spLocks noGrp="1"/>
          </p:cNvSpPr>
          <p:nvPr>
            <p:ph type="body" sz="quarter" idx="13"/>
          </p:nvPr>
        </p:nvSpPr>
        <p:spPr>
          <a:xfrm>
            <a:off x="916623" y="1926886"/>
            <a:ext cx="12715973" cy="5407838"/>
          </a:xfrm>
        </p:spPr>
        <p:txBody>
          <a:bodyPr/>
          <a:lstStyle/>
          <a:p>
            <a:r>
              <a:rPr lang="tr-TR" sz="5028" dirty="0">
                <a:solidFill>
                  <a:schemeClr val="tx1"/>
                </a:solidFill>
              </a:rPr>
              <a:t>Koku duyusunun önemli derecede azalmayla birlikte kokular arasında ayrım yapabilme yetisi de kaybolur.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10</a:t>
            </a:fld>
            <a:endParaRPr lang="es-ES" dirty="0"/>
          </a:p>
        </p:txBody>
      </p:sp>
      <p:pic>
        <p:nvPicPr>
          <p:cNvPr id="4098" name="Picture 2" descr="https://q-wel.com/uploads/news/imperavi/5247c8632d8283ba799692303cdfb5e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8653"/>
          <a:stretch/>
        </p:blipFill>
        <p:spPr bwMode="auto">
          <a:xfrm>
            <a:off x="7867520" y="4630805"/>
            <a:ext cx="5333785" cy="2852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740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915853" y="895398"/>
            <a:ext cx="10403106" cy="667268"/>
          </a:xfrm>
        </p:spPr>
        <p:txBody>
          <a:bodyPr>
            <a:normAutofit fontScale="25000" lnSpcReduction="20000"/>
          </a:bodyPr>
          <a:lstStyle/>
          <a:p>
            <a:r>
              <a:rPr lang="tr-TR" sz="24134" dirty="0">
                <a:solidFill>
                  <a:srgbClr val="FF0000"/>
                </a:solidFill>
              </a:rPr>
              <a:t>4.Dokunma ile ilgili Değişimler</a:t>
            </a:r>
          </a:p>
          <a:p>
            <a:endParaRPr lang="tr-TR" dirty="0"/>
          </a:p>
        </p:txBody>
      </p:sp>
      <p:sp>
        <p:nvSpPr>
          <p:cNvPr id="3" name="Metin Yer Tutucusu 2"/>
          <p:cNvSpPr>
            <a:spLocks noGrp="1"/>
          </p:cNvSpPr>
          <p:nvPr>
            <p:ph type="body" sz="quarter" idx="13"/>
          </p:nvPr>
        </p:nvSpPr>
        <p:spPr>
          <a:xfrm>
            <a:off x="915853" y="1562666"/>
            <a:ext cx="12038285" cy="5407838"/>
          </a:xfrm>
        </p:spPr>
        <p:txBody>
          <a:bodyPr/>
          <a:lstStyle/>
          <a:p>
            <a:r>
              <a:rPr lang="tr-TR" sz="5028" dirty="0">
                <a:solidFill>
                  <a:schemeClr val="tx1"/>
                </a:solidFill>
              </a:rPr>
              <a:t>Yaşlılıkla  dokunma duyuları ile ağrı eşiğinde azalma meydana gelir.</a:t>
            </a:r>
          </a:p>
          <a:p>
            <a:r>
              <a:rPr lang="tr-TR" sz="5028" dirty="0">
                <a:solidFill>
                  <a:schemeClr val="tx1"/>
                </a:solidFill>
              </a:rPr>
              <a:t>Yaşlılıkta meydana gelen ağrı ve dokunma hassasiyetinin  azalması da düşme riskini artırabilir.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11</a:t>
            </a:fld>
            <a:endParaRPr lang="es-ES" dirty="0"/>
          </a:p>
        </p:txBody>
      </p:sp>
      <p:pic>
        <p:nvPicPr>
          <p:cNvPr id="6146" name="Picture 2" descr="https://www.ctstransit.com/wp-content/uploads/2018/01/medicare-he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3152" y="4802546"/>
            <a:ext cx="3851614" cy="2567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966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861808" y="664843"/>
            <a:ext cx="10245976" cy="667268"/>
          </a:xfrm>
        </p:spPr>
        <p:txBody>
          <a:bodyPr>
            <a:normAutofit fontScale="25000" lnSpcReduction="20000"/>
          </a:bodyPr>
          <a:lstStyle/>
          <a:p>
            <a:r>
              <a:rPr lang="tr-TR" sz="24134" dirty="0">
                <a:solidFill>
                  <a:srgbClr val="FF0000"/>
                </a:solidFill>
              </a:rPr>
              <a:t>5.Deri Sistemindeki Değişimler</a:t>
            </a:r>
          </a:p>
          <a:p>
            <a:endParaRPr lang="tr-TR" dirty="0"/>
          </a:p>
        </p:txBody>
      </p:sp>
      <p:sp>
        <p:nvSpPr>
          <p:cNvPr id="3" name="Metin Yer Tutucusu 2"/>
          <p:cNvSpPr>
            <a:spLocks noGrp="1"/>
          </p:cNvSpPr>
          <p:nvPr>
            <p:ph type="body" sz="quarter" idx="13"/>
          </p:nvPr>
        </p:nvSpPr>
        <p:spPr>
          <a:xfrm>
            <a:off x="721812" y="1153360"/>
            <a:ext cx="11996150" cy="5407838"/>
          </a:xfrm>
        </p:spPr>
        <p:txBody>
          <a:bodyPr/>
          <a:lstStyle/>
          <a:p>
            <a:r>
              <a:rPr lang="tr-TR" sz="3771" dirty="0">
                <a:solidFill>
                  <a:schemeClr val="tx1"/>
                </a:solidFill>
              </a:rPr>
              <a:t>Yaşlanma ile birlikte derinin en dış tabakası </a:t>
            </a:r>
            <a:r>
              <a:rPr lang="tr-TR" sz="3771" dirty="0" err="1">
                <a:solidFill>
                  <a:schemeClr val="tx1"/>
                </a:solidFill>
              </a:rPr>
              <a:t>epidermis</a:t>
            </a:r>
            <a:r>
              <a:rPr lang="tr-TR" sz="3771" dirty="0">
                <a:solidFill>
                  <a:schemeClr val="tx1"/>
                </a:solidFill>
              </a:rPr>
              <a:t> incelir.</a:t>
            </a:r>
          </a:p>
          <a:p>
            <a:r>
              <a:rPr lang="tr-TR" sz="3771" dirty="0">
                <a:solidFill>
                  <a:schemeClr val="tx1"/>
                </a:solidFill>
              </a:rPr>
              <a:t>Deride kahverengi lekeler ve solukluklar gözlemlenir.</a:t>
            </a:r>
          </a:p>
          <a:p>
            <a:r>
              <a:rPr lang="tr-TR" sz="3771" dirty="0">
                <a:solidFill>
                  <a:schemeClr val="tx1"/>
                </a:solidFill>
              </a:rPr>
              <a:t>Yaşlı hastalarda görülen kırılganlık ve malnütrisyon sıklıkla derinin incelmesine, kolay morarmasına yol açar, çatlaklar, hematom ve minör komplikasyonların görülme riski yüksektir. </a:t>
            </a:r>
          </a:p>
          <a:p>
            <a:r>
              <a:rPr lang="tr-TR" sz="3771" dirty="0">
                <a:solidFill>
                  <a:schemeClr val="tx1"/>
                </a:solidFill>
              </a:rPr>
              <a:t>Hemşirenin yaşlı hastaları bu açıdan değerlendirmesi gerekmektedir.</a:t>
            </a:r>
          </a:p>
          <a:p>
            <a:endParaRPr lang="tr-TR" sz="2011"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12</a:t>
            </a:fld>
            <a:endParaRPr lang="es-ES" dirty="0"/>
          </a:p>
        </p:txBody>
      </p:sp>
      <p:pic>
        <p:nvPicPr>
          <p:cNvPr id="5122" name="Picture 2" descr="https://miro.medium.com/max/1200/1*XNAUBfd3DSnLMpzfJGMt3w.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15127" y="5658730"/>
            <a:ext cx="2887216" cy="1922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581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954589" y="878020"/>
            <a:ext cx="14005928" cy="667268"/>
          </a:xfrm>
        </p:spPr>
        <p:txBody>
          <a:bodyPr>
            <a:normAutofit fontScale="25000" lnSpcReduction="20000"/>
          </a:bodyPr>
          <a:lstStyle/>
          <a:p>
            <a:r>
              <a:rPr lang="tr-TR" sz="24134" dirty="0">
                <a:solidFill>
                  <a:srgbClr val="FF0000"/>
                </a:solidFill>
              </a:rPr>
              <a:t>6.Kas İskelet Sistemindeki Değişimler</a:t>
            </a:r>
          </a:p>
          <a:p>
            <a:endParaRPr lang="tr-TR" dirty="0"/>
          </a:p>
        </p:txBody>
      </p:sp>
      <p:sp>
        <p:nvSpPr>
          <p:cNvPr id="3" name="Metin Yer Tutucusu 2"/>
          <p:cNvSpPr>
            <a:spLocks noGrp="1"/>
          </p:cNvSpPr>
          <p:nvPr>
            <p:ph type="body" sz="quarter" idx="13"/>
          </p:nvPr>
        </p:nvSpPr>
        <p:spPr>
          <a:xfrm>
            <a:off x="954589" y="1621213"/>
            <a:ext cx="11795898" cy="5407838"/>
          </a:xfrm>
        </p:spPr>
        <p:txBody>
          <a:bodyPr/>
          <a:lstStyle/>
          <a:p>
            <a:r>
              <a:rPr lang="tr-TR" sz="5028" dirty="0">
                <a:solidFill>
                  <a:schemeClr val="tx1"/>
                </a:solidFill>
              </a:rPr>
              <a:t>Yaşlılarda hareket yavaşlar ve kas kaybı nedeniyle kuvvet azalır. </a:t>
            </a:r>
          </a:p>
          <a:p>
            <a:r>
              <a:rPr lang="tr-TR" sz="5028" dirty="0" err="1">
                <a:solidFill>
                  <a:schemeClr val="tx1"/>
                </a:solidFill>
              </a:rPr>
              <a:t>Osteoartrit</a:t>
            </a:r>
            <a:r>
              <a:rPr lang="tr-TR" sz="5028" dirty="0">
                <a:solidFill>
                  <a:schemeClr val="tx1"/>
                </a:solidFill>
              </a:rPr>
              <a:t> kalça, diz, bel ve el eklemlerini etkileyen </a:t>
            </a:r>
            <a:r>
              <a:rPr lang="tr-TR" sz="5028" dirty="0" err="1">
                <a:solidFill>
                  <a:schemeClr val="tx1"/>
                </a:solidFill>
              </a:rPr>
              <a:t>dejeneratif</a:t>
            </a:r>
            <a:r>
              <a:rPr lang="tr-TR" sz="5028" dirty="0">
                <a:solidFill>
                  <a:schemeClr val="tx1"/>
                </a:solidFill>
              </a:rPr>
              <a:t> değişiklikler meydana gelmektedir. </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13</a:t>
            </a:fld>
            <a:endParaRPr lang="es-ES"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8760" y="4953837"/>
            <a:ext cx="3871015" cy="2543410"/>
          </a:xfrm>
          <a:prstGeom prst="rect">
            <a:avLst/>
          </a:prstGeom>
        </p:spPr>
      </p:pic>
    </p:spTree>
    <p:extLst>
      <p:ext uri="{BB962C8B-B14F-4D97-AF65-F5344CB8AC3E}">
        <p14:creationId xmlns:p14="http://schemas.microsoft.com/office/powerpoint/2010/main" val="2407526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4"/>
          <p:cNvSpPr>
            <a:spLocks noGrp="1"/>
          </p:cNvSpPr>
          <p:nvPr>
            <p:ph type="body" sz="quarter" idx="12"/>
          </p:nvPr>
        </p:nvSpPr>
        <p:spPr>
          <a:xfrm>
            <a:off x="1590650" y="1051993"/>
            <a:ext cx="7668753" cy="667268"/>
          </a:xfrm>
        </p:spPr>
        <p:txBody>
          <a:bodyPr>
            <a:noAutofit/>
          </a:bodyPr>
          <a:lstStyle/>
          <a:p>
            <a:r>
              <a:rPr lang="tr-TR" sz="6034" dirty="0">
                <a:solidFill>
                  <a:srgbClr val="FF0000"/>
                </a:solidFill>
              </a:rPr>
              <a:t>SİNDİRİM SİSTEMİ</a:t>
            </a:r>
          </a:p>
        </p:txBody>
      </p:sp>
      <p:sp>
        <p:nvSpPr>
          <p:cNvPr id="3" name="Metin Yer Tutucusu 2"/>
          <p:cNvSpPr>
            <a:spLocks noGrp="1"/>
          </p:cNvSpPr>
          <p:nvPr>
            <p:ph type="body" sz="quarter" idx="13"/>
          </p:nvPr>
        </p:nvSpPr>
        <p:spPr>
          <a:xfrm>
            <a:off x="1074117" y="2151837"/>
            <a:ext cx="11948710" cy="5407838"/>
          </a:xfrm>
        </p:spPr>
        <p:txBody>
          <a:bodyPr/>
          <a:lstStyle/>
          <a:p>
            <a:r>
              <a:rPr lang="tr-TR" sz="5028" dirty="0">
                <a:solidFill>
                  <a:schemeClr val="tx1"/>
                </a:solidFill>
              </a:rPr>
              <a:t>Sindirim sistemi ve </a:t>
            </a:r>
            <a:r>
              <a:rPr lang="tr-TR" sz="5028" dirty="0" err="1">
                <a:solidFill>
                  <a:schemeClr val="tx1"/>
                </a:solidFill>
              </a:rPr>
              <a:t>metabolik</a:t>
            </a:r>
            <a:r>
              <a:rPr lang="tr-TR" sz="5028" dirty="0">
                <a:solidFill>
                  <a:schemeClr val="tx1"/>
                </a:solidFill>
              </a:rPr>
              <a:t> aktiviteler yavaşlar.</a:t>
            </a:r>
          </a:p>
          <a:p>
            <a:r>
              <a:rPr lang="tr-TR" sz="5028" dirty="0">
                <a:solidFill>
                  <a:schemeClr val="tx1"/>
                </a:solidFill>
              </a:rPr>
              <a:t>Ağız kuruluğu, hazımsızlık, yanma, yutma güçlüğü gibi fonksiyonel sindirim bozukluklarına neden olur.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14</a:t>
            </a:fld>
            <a:endParaRPr lang="es-ES" dirty="0"/>
          </a:p>
        </p:txBody>
      </p:sp>
    </p:spTree>
    <p:extLst>
      <p:ext uri="{BB962C8B-B14F-4D97-AF65-F5344CB8AC3E}">
        <p14:creationId xmlns:p14="http://schemas.microsoft.com/office/powerpoint/2010/main" val="1814390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080088" y="289699"/>
            <a:ext cx="10403106" cy="2206316"/>
          </a:xfrm>
        </p:spPr>
        <p:txBody>
          <a:bodyPr>
            <a:normAutofit/>
          </a:bodyPr>
          <a:lstStyle/>
          <a:p>
            <a:r>
              <a:rPr lang="tr-TR" sz="6034" dirty="0">
                <a:solidFill>
                  <a:srgbClr val="FF0000"/>
                </a:solidFill>
              </a:rPr>
              <a:t>8.Nörolojik Sistemi Değişimleri</a:t>
            </a:r>
          </a:p>
          <a:p>
            <a:endParaRPr lang="tr-TR" dirty="0"/>
          </a:p>
        </p:txBody>
      </p:sp>
      <p:sp>
        <p:nvSpPr>
          <p:cNvPr id="3" name="Metin Yer Tutucusu 2"/>
          <p:cNvSpPr>
            <a:spLocks noGrp="1"/>
          </p:cNvSpPr>
          <p:nvPr>
            <p:ph type="body" sz="quarter" idx="13"/>
          </p:nvPr>
        </p:nvSpPr>
        <p:spPr>
          <a:xfrm>
            <a:off x="1080090" y="1616743"/>
            <a:ext cx="11279597" cy="5407838"/>
          </a:xfrm>
        </p:spPr>
        <p:txBody>
          <a:bodyPr/>
          <a:lstStyle/>
          <a:p>
            <a:r>
              <a:rPr lang="tr-TR" sz="5028" dirty="0">
                <a:solidFill>
                  <a:schemeClr val="tx1"/>
                </a:solidFill>
              </a:rPr>
              <a:t>Bellek zayıflığı, uyku tarzında değişiklik, düşünce yavaşlaması, reflekslerde yavaşlama ayrıca darbelere karşı daha hassas ve kırılgandırlar.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15</a:t>
            </a:fld>
            <a:endParaRPr lang="es-ES" dirty="0"/>
          </a:p>
        </p:txBody>
      </p:sp>
      <p:pic>
        <p:nvPicPr>
          <p:cNvPr id="8194" name="Picture 2" descr="https://kajabi-storefronts-production.kajabi-cdn.com/kajabi-storefronts-production/blogs/21131/images/KtThWy50QIGXHhFkCtje_Screen_Shot_2020-03-15_at_2.58.41_P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6304" y="4844755"/>
            <a:ext cx="4826523" cy="2714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432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984041" y="917897"/>
            <a:ext cx="10403106" cy="667268"/>
          </a:xfrm>
        </p:spPr>
        <p:txBody>
          <a:bodyPr>
            <a:normAutofit fontScale="47500" lnSpcReduction="20000"/>
          </a:bodyPr>
          <a:lstStyle/>
          <a:p>
            <a:r>
              <a:rPr lang="tr-TR" sz="10936" dirty="0">
                <a:solidFill>
                  <a:srgbClr val="FF0000"/>
                </a:solidFill>
              </a:rPr>
              <a:t>9.Bağışıklık Sistemi Değişimleri</a:t>
            </a:r>
          </a:p>
          <a:p>
            <a:endParaRPr lang="tr-TR" dirty="0"/>
          </a:p>
        </p:txBody>
      </p:sp>
      <p:sp>
        <p:nvSpPr>
          <p:cNvPr id="3" name="Metin Yer Tutucusu 2"/>
          <p:cNvSpPr>
            <a:spLocks noGrp="1"/>
          </p:cNvSpPr>
          <p:nvPr>
            <p:ph type="body" sz="quarter" idx="13"/>
          </p:nvPr>
        </p:nvSpPr>
        <p:spPr>
          <a:xfrm>
            <a:off x="984041" y="2151837"/>
            <a:ext cx="12642214" cy="5407838"/>
          </a:xfrm>
        </p:spPr>
        <p:txBody>
          <a:bodyPr/>
          <a:lstStyle/>
          <a:p>
            <a:r>
              <a:rPr lang="tr-TR" sz="5028" dirty="0">
                <a:solidFill>
                  <a:schemeClr val="tx1"/>
                </a:solidFill>
              </a:rPr>
              <a:t>Bağışıklık sisteminin yaşlanması yaşlılarda enfeksiyon hastalıklarda artışa neden olmaktadır. </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16</a:t>
            </a:fld>
            <a:endParaRPr lang="es-ES" dirty="0"/>
          </a:p>
        </p:txBody>
      </p:sp>
      <p:pic>
        <p:nvPicPr>
          <p:cNvPr id="9218" name="Picture 2" descr="https://fmcggurus.com/wp-content/uploads/2020/03/immunity-1024x677.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2012" y="3952449"/>
            <a:ext cx="5456129" cy="360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13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1"/>
          <p:cNvSpPr>
            <a:spLocks noGrp="1"/>
          </p:cNvSpPr>
          <p:nvPr>
            <p:ph type="body" sz="quarter" idx="12"/>
          </p:nvPr>
        </p:nvSpPr>
        <p:spPr>
          <a:xfrm>
            <a:off x="1441907" y="703601"/>
            <a:ext cx="7668753" cy="667268"/>
          </a:xfrm>
        </p:spPr>
        <p:txBody>
          <a:bodyPr>
            <a:noAutofit/>
          </a:bodyPr>
          <a:lstStyle/>
          <a:p>
            <a:r>
              <a:rPr lang="tr-TR" sz="6034" dirty="0"/>
              <a:t>REGISTRY 2020 e göre,</a:t>
            </a:r>
          </a:p>
        </p:txBody>
      </p:sp>
      <p:sp>
        <p:nvSpPr>
          <p:cNvPr id="6" name="Metin Yer Tutucusu 5"/>
          <p:cNvSpPr>
            <a:spLocks noGrp="1"/>
          </p:cNvSpPr>
          <p:nvPr>
            <p:ph type="body" sz="quarter" idx="13"/>
          </p:nvPr>
        </p:nvSpPr>
        <p:spPr>
          <a:xfrm>
            <a:off x="933374" y="1631724"/>
            <a:ext cx="12291543" cy="5407838"/>
          </a:xfrm>
        </p:spPr>
        <p:txBody>
          <a:bodyPr/>
          <a:lstStyle/>
          <a:p>
            <a:r>
              <a:rPr lang="tr-TR" sz="4022" dirty="0">
                <a:solidFill>
                  <a:schemeClr val="tx1"/>
                </a:solidFill>
              </a:rPr>
              <a:t>COVID-19’a bağlı ölüm oranı PD (%29.7) ve HD (%24.4) hastalarında, böbrek </a:t>
            </a:r>
            <a:r>
              <a:rPr lang="tr-TR" sz="4022" dirty="0" err="1">
                <a:solidFill>
                  <a:schemeClr val="tx1"/>
                </a:solidFill>
              </a:rPr>
              <a:t>transplantlı</a:t>
            </a:r>
            <a:r>
              <a:rPr lang="tr-TR" sz="4022" dirty="0">
                <a:solidFill>
                  <a:schemeClr val="tx1"/>
                </a:solidFill>
              </a:rPr>
              <a:t> hastalardan (%11.3) belirgin şekilde yüksek bulunmuştur. </a:t>
            </a:r>
          </a:p>
          <a:p>
            <a:r>
              <a:rPr lang="tr-TR" sz="4022" dirty="0">
                <a:solidFill>
                  <a:schemeClr val="tx1"/>
                </a:solidFill>
              </a:rPr>
              <a:t>PD hastalarındaki en yüksek ölüm oranı, hastaların rutin takiplerindeki aksamadan ve tanının geç koyulmasından kaynaklanmış olabilir. </a:t>
            </a:r>
          </a:p>
          <a:p>
            <a:endParaRPr lang="tr-TR" sz="4022" dirty="0">
              <a:solidFill>
                <a:schemeClr val="tx1"/>
              </a:solidFill>
            </a:endParaRPr>
          </a:p>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17</a:t>
            </a:fld>
            <a:endParaRPr lang="es-ES" dirty="0"/>
          </a:p>
        </p:txBody>
      </p:sp>
      <p:pic>
        <p:nvPicPr>
          <p:cNvPr id="10242" name="Picture 2" descr="https://naxah3fx8652fpxjz9g08gwf-wpengine.netdna-ssl.com/wp-content/uploads/2020/03/My-Post-3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3545" y="4394299"/>
            <a:ext cx="6050148" cy="3403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003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8"/>
          </p:nvPr>
        </p:nvSpPr>
        <p:spPr/>
        <p:txBody>
          <a:bodyPr/>
          <a:lstStyle/>
          <a:p>
            <a:fld id="{E88D28BB-06E2-AC40-9007-E9A00BD276C0}" type="slidenum">
              <a:rPr lang="es-ES" smtClean="0"/>
              <a:pPr/>
              <a:t>18</a:t>
            </a:fld>
            <a:endParaRPr lang="es-ES" dirty="0"/>
          </a:p>
        </p:txBody>
      </p:sp>
      <p:pic>
        <p:nvPicPr>
          <p:cNvPr id="5" name="Resim 4"/>
          <p:cNvPicPr>
            <a:picLocks noChangeAspect="1"/>
          </p:cNvPicPr>
          <p:nvPr/>
        </p:nvPicPr>
        <p:blipFill rotWithShape="1">
          <a:blip r:embed="rId2"/>
          <a:srcRect l="26899" t="19304" r="24502" b="26459"/>
          <a:stretch/>
        </p:blipFill>
        <p:spPr>
          <a:xfrm>
            <a:off x="1366207" y="664029"/>
            <a:ext cx="11239674" cy="6669966"/>
          </a:xfrm>
          <a:prstGeom prst="rect">
            <a:avLst/>
          </a:prstGeom>
        </p:spPr>
      </p:pic>
    </p:spTree>
    <p:extLst>
      <p:ext uri="{BB962C8B-B14F-4D97-AF65-F5344CB8AC3E}">
        <p14:creationId xmlns:p14="http://schemas.microsoft.com/office/powerpoint/2010/main" val="2316840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1"/>
          <p:cNvSpPr>
            <a:spLocks noGrp="1"/>
          </p:cNvSpPr>
          <p:nvPr>
            <p:ph type="body" sz="quarter" idx="12"/>
          </p:nvPr>
        </p:nvSpPr>
        <p:spPr>
          <a:xfrm>
            <a:off x="1246230" y="627343"/>
            <a:ext cx="10947314" cy="667268"/>
          </a:xfrm>
        </p:spPr>
        <p:txBody>
          <a:bodyPr>
            <a:noAutofit/>
          </a:bodyPr>
          <a:lstStyle/>
          <a:p>
            <a:r>
              <a:rPr lang="tr-TR" sz="6034" dirty="0">
                <a:solidFill>
                  <a:srgbClr val="FF0000"/>
                </a:solidFill>
              </a:rPr>
              <a:t>Yaşlılık Dönemi Zihinsel Özellikleri </a:t>
            </a:r>
          </a:p>
        </p:txBody>
      </p:sp>
      <p:sp>
        <p:nvSpPr>
          <p:cNvPr id="3" name="Metin Yer Tutucusu 2"/>
          <p:cNvSpPr>
            <a:spLocks noGrp="1"/>
          </p:cNvSpPr>
          <p:nvPr>
            <p:ph type="body" sz="quarter" idx="13"/>
          </p:nvPr>
        </p:nvSpPr>
        <p:spPr>
          <a:xfrm>
            <a:off x="788010" y="2088181"/>
            <a:ext cx="12443627" cy="5407838"/>
          </a:xfrm>
        </p:spPr>
        <p:txBody>
          <a:bodyPr/>
          <a:lstStyle/>
          <a:p>
            <a:r>
              <a:rPr lang="tr-TR" sz="5028" dirty="0">
                <a:solidFill>
                  <a:schemeClr val="tx1"/>
                </a:solidFill>
              </a:rPr>
              <a:t>Yaşlanmayla birlikte bilgi işleme hızı yavaşlar ve yeni bilgi öğrenme süreci eskiye göre daha uzundur.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19</a:t>
            </a:fld>
            <a:endParaRPr lang="es-ES" dirty="0"/>
          </a:p>
        </p:txBody>
      </p:sp>
      <p:pic>
        <p:nvPicPr>
          <p:cNvPr id="11266" name="Picture 2" descr="https://cdn.karar.com/news/144976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0520" y="4618569"/>
            <a:ext cx="5172050" cy="2909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70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Yer Tutucusu 1"/>
          <p:cNvSpPr>
            <a:spLocks noGrp="1"/>
          </p:cNvSpPr>
          <p:nvPr>
            <p:ph type="body" sz="quarter" idx="12"/>
          </p:nvPr>
        </p:nvSpPr>
        <p:spPr>
          <a:xfrm>
            <a:off x="1350478" y="785679"/>
            <a:ext cx="11514910" cy="666501"/>
          </a:xfrm>
        </p:spPr>
        <p:txBody>
          <a:bodyPr>
            <a:noAutofit/>
          </a:bodyPr>
          <a:lstStyle/>
          <a:p>
            <a:r>
              <a:rPr lang="tr-TR" sz="6034" dirty="0">
                <a:solidFill>
                  <a:srgbClr val="FF0000"/>
                </a:solidFill>
              </a:rPr>
              <a:t>Yaşlılık Dönemi Psikolojik Özellikleri </a:t>
            </a:r>
          </a:p>
        </p:txBody>
      </p:sp>
      <p:sp>
        <p:nvSpPr>
          <p:cNvPr id="3" name="Metin Yer Tutucusu 2"/>
          <p:cNvSpPr>
            <a:spLocks noGrp="1"/>
          </p:cNvSpPr>
          <p:nvPr>
            <p:ph type="body" sz="quarter" idx="13"/>
          </p:nvPr>
        </p:nvSpPr>
        <p:spPr>
          <a:xfrm>
            <a:off x="833895" y="2171065"/>
            <a:ext cx="12263047" cy="5407838"/>
          </a:xfrm>
        </p:spPr>
        <p:txBody>
          <a:bodyPr/>
          <a:lstStyle/>
          <a:p>
            <a:r>
              <a:rPr lang="tr-TR" sz="5028" dirty="0">
                <a:solidFill>
                  <a:schemeClr val="tx1"/>
                </a:solidFill>
              </a:rPr>
              <a:t>Yaşlanma ile birlikte algılamada ve yaratıcı yeteneklerde azalma, dikkatsizlik, düşünme hızında yavaşlama, bellekte zayıflama ve </a:t>
            </a:r>
            <a:r>
              <a:rPr lang="tr-TR" sz="5028" dirty="0" err="1">
                <a:solidFill>
                  <a:schemeClr val="tx1"/>
                </a:solidFill>
              </a:rPr>
              <a:t>alzheimer</a:t>
            </a:r>
            <a:r>
              <a:rPr lang="tr-TR" sz="5028" dirty="0">
                <a:solidFill>
                  <a:schemeClr val="tx1"/>
                </a:solidFill>
              </a:rPr>
              <a:t> görülebilir.</a:t>
            </a:r>
          </a:p>
          <a:p>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20</a:t>
            </a:fld>
            <a:endParaRPr lang="es-ES" dirty="0"/>
          </a:p>
        </p:txBody>
      </p:sp>
      <p:pic>
        <p:nvPicPr>
          <p:cNvPr id="12290" name="Picture 2" descr="https://avatars.mds.yandex.net/i?id=6719b79de76de5640d2f28ec9b619334-4332863-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8855" y="4889587"/>
            <a:ext cx="4033972" cy="2689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578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460174" y="852537"/>
            <a:ext cx="11393075" cy="667268"/>
          </a:xfrm>
        </p:spPr>
        <p:txBody>
          <a:bodyPr>
            <a:normAutofit fontScale="25000" lnSpcReduction="20000"/>
          </a:bodyPr>
          <a:lstStyle/>
          <a:p>
            <a:r>
              <a:rPr lang="tr-TR" sz="24134" dirty="0">
                <a:solidFill>
                  <a:srgbClr val="FF0000"/>
                </a:solidFill>
              </a:rPr>
              <a:t>Yaşlılık Dönemi Sosyal Özellikleri </a:t>
            </a:r>
          </a:p>
          <a:p>
            <a:endParaRPr lang="tr-TR" dirty="0"/>
          </a:p>
        </p:txBody>
      </p:sp>
      <p:sp>
        <p:nvSpPr>
          <p:cNvPr id="3" name="Metin Yer Tutucusu 2"/>
          <p:cNvSpPr>
            <a:spLocks noGrp="1"/>
          </p:cNvSpPr>
          <p:nvPr>
            <p:ph type="body" sz="quarter" idx="13"/>
          </p:nvPr>
        </p:nvSpPr>
        <p:spPr>
          <a:xfrm>
            <a:off x="1050792" y="1376313"/>
            <a:ext cx="11338190" cy="5407838"/>
          </a:xfrm>
        </p:spPr>
        <p:txBody>
          <a:bodyPr/>
          <a:lstStyle/>
          <a:p>
            <a:r>
              <a:rPr lang="tr-TR" sz="4022" dirty="0">
                <a:solidFill>
                  <a:schemeClr val="tx1"/>
                </a:solidFill>
              </a:rPr>
              <a:t>Yaşlanma sosyal bir geri çekiliş ve yaşamın birçok alanında (iş, gelir, sağlık gibi) rol, statü kaybedilmesi anlamına gelebilmektedir. </a:t>
            </a:r>
          </a:p>
          <a:p>
            <a:r>
              <a:rPr lang="tr-TR" sz="4022" dirty="0">
                <a:solidFill>
                  <a:schemeClr val="tx1"/>
                </a:solidFill>
              </a:rPr>
              <a:t>Sosyal çevre daralır, toplum içerisindeki rol değişikliği hem niceliksel hem de niteliksel anlamda bir geriye gidiş </a:t>
            </a:r>
            <a:r>
              <a:rPr lang="tr-TR" sz="4022" dirty="0" err="1">
                <a:solidFill>
                  <a:schemeClr val="tx1"/>
                </a:solidFill>
              </a:rPr>
              <a:t>şeklindedir.Daha</a:t>
            </a:r>
            <a:r>
              <a:rPr lang="tr-TR" sz="4022" dirty="0">
                <a:solidFill>
                  <a:schemeClr val="tx1"/>
                </a:solidFill>
              </a:rPr>
              <a:t> çok geçmişe özlem duyulur.</a:t>
            </a:r>
          </a:p>
          <a:p>
            <a:endParaRPr lang="tr-TR" sz="2263"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21</a:t>
            </a:fld>
            <a:endParaRPr lang="es-ES" dirty="0"/>
          </a:p>
        </p:txBody>
      </p:sp>
      <p:pic>
        <p:nvPicPr>
          <p:cNvPr id="13314" name="Picture 2" descr="https://wcmcc.org/wp-content/uploads/2019/06/Large-group-of-happy-enthusiastic-elderly-ladies-exercisin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30278" y="4965405"/>
            <a:ext cx="3892549" cy="2594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622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937337" y="608029"/>
            <a:ext cx="12630152" cy="5407838"/>
          </a:xfrm>
        </p:spPr>
        <p:txBody>
          <a:bodyPr/>
          <a:lstStyle/>
          <a:p>
            <a:pPr marL="0" indent="0">
              <a:buNone/>
            </a:pPr>
            <a:r>
              <a:rPr lang="tr-TR" dirty="0"/>
              <a:t> </a:t>
            </a:r>
            <a:r>
              <a:rPr lang="tr-TR" sz="6034" dirty="0">
                <a:solidFill>
                  <a:srgbClr val="FF0000"/>
                </a:solidFill>
              </a:rPr>
              <a:t>2020 yılı sonu itibariyle KBY toplumda görülme sıklığını gösteren tablo aşağıdaki gibidir;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22</a:t>
            </a:fld>
            <a:endParaRPr lang="es-ES" dirty="0"/>
          </a:p>
        </p:txBody>
      </p:sp>
    </p:spTree>
    <p:extLst>
      <p:ext uri="{BB962C8B-B14F-4D97-AF65-F5344CB8AC3E}">
        <p14:creationId xmlns:p14="http://schemas.microsoft.com/office/powerpoint/2010/main" val="1177713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445541" y="537663"/>
            <a:ext cx="12994234" cy="1965871"/>
          </a:xfrm>
        </p:spPr>
        <p:txBody>
          <a:bodyPr/>
          <a:lstStyle/>
          <a:p>
            <a:pPr marL="0" indent="0">
              <a:buNone/>
            </a:pPr>
            <a:r>
              <a:rPr lang="tr-TR" sz="6034" dirty="0">
                <a:solidFill>
                  <a:srgbClr val="FF0000"/>
                </a:solidFill>
              </a:rPr>
              <a:t>2020 Yılı  RRT Tedavisine Başlayan</a:t>
            </a:r>
          </a:p>
          <a:p>
            <a:pPr marL="0" indent="0">
              <a:buNone/>
            </a:pPr>
            <a:r>
              <a:rPr lang="tr-TR" sz="6034" dirty="0">
                <a:solidFill>
                  <a:srgbClr val="FF0000"/>
                </a:solidFill>
              </a:rPr>
              <a:t>HD Hastalarının Yaşlarına Göre Dağılımı</a:t>
            </a:r>
            <a:r>
              <a:rPr lang="tr-TR" sz="6034" dirty="0"/>
              <a:t>;</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23</a:t>
            </a:fld>
            <a:endParaRPr lang="es-ES" dirty="0"/>
          </a:p>
        </p:txBody>
      </p:sp>
      <p:pic>
        <p:nvPicPr>
          <p:cNvPr id="5" name="Resim 4"/>
          <p:cNvPicPr>
            <a:picLocks noChangeAspect="1"/>
          </p:cNvPicPr>
          <p:nvPr/>
        </p:nvPicPr>
        <p:blipFill rotWithShape="1">
          <a:blip r:embed="rId2"/>
          <a:srcRect l="41193" t="40066" r="19737" b="27942"/>
          <a:stretch/>
        </p:blipFill>
        <p:spPr>
          <a:xfrm>
            <a:off x="818229" y="2348560"/>
            <a:ext cx="11787652" cy="5211115"/>
          </a:xfrm>
          <a:prstGeom prst="rect">
            <a:avLst/>
          </a:prstGeom>
        </p:spPr>
      </p:pic>
    </p:spTree>
    <p:extLst>
      <p:ext uri="{BB962C8B-B14F-4D97-AF65-F5344CB8AC3E}">
        <p14:creationId xmlns:p14="http://schemas.microsoft.com/office/powerpoint/2010/main" val="4133623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168896" y="698864"/>
            <a:ext cx="11436984" cy="667268"/>
          </a:xfrm>
        </p:spPr>
        <p:txBody>
          <a:bodyPr>
            <a:noAutofit/>
          </a:bodyPr>
          <a:lstStyle/>
          <a:p>
            <a:r>
              <a:rPr lang="tr-TR" sz="6034" dirty="0">
                <a:solidFill>
                  <a:srgbClr val="FF0000"/>
                </a:solidFill>
              </a:rPr>
              <a:t>YAŞLI DİYALİZ HASTASININ KABULÜ</a:t>
            </a:r>
          </a:p>
        </p:txBody>
      </p:sp>
      <p:sp>
        <p:nvSpPr>
          <p:cNvPr id="3" name="Metin Yer Tutucusu 2"/>
          <p:cNvSpPr>
            <a:spLocks noGrp="1"/>
          </p:cNvSpPr>
          <p:nvPr>
            <p:ph type="body" sz="quarter" idx="13"/>
          </p:nvPr>
        </p:nvSpPr>
        <p:spPr>
          <a:xfrm>
            <a:off x="1040359" y="1449577"/>
            <a:ext cx="11982468" cy="5815272"/>
          </a:xfrm>
        </p:spPr>
        <p:txBody>
          <a:bodyPr>
            <a:normAutofit lnSpcReduction="10000"/>
          </a:bodyPr>
          <a:lstStyle/>
          <a:p>
            <a:r>
              <a:rPr lang="tr-TR" sz="3520" dirty="0">
                <a:solidFill>
                  <a:schemeClr val="tx1"/>
                </a:solidFill>
              </a:rPr>
              <a:t>Diyalize yeni başlayan yaşlı hastanın kabulünde geçmişte yaşadığı her şeyi dikkate alarak görüşmek gereklidir.</a:t>
            </a:r>
          </a:p>
          <a:p>
            <a:r>
              <a:rPr lang="tr-TR" sz="3520" dirty="0">
                <a:solidFill>
                  <a:schemeClr val="tx1"/>
                </a:solidFill>
              </a:rPr>
              <a:t>Hasta diyalize başlamadan önce ailesi ya da bakım veren kişi ile birlikte kliniğe kabulünü sağlayıp, sakin bir ortamda </a:t>
            </a:r>
            <a:r>
              <a:rPr lang="tr-TR" sz="3520" dirty="0" err="1">
                <a:solidFill>
                  <a:schemeClr val="tx1"/>
                </a:solidFill>
              </a:rPr>
              <a:t>anamnez</a:t>
            </a:r>
            <a:r>
              <a:rPr lang="tr-TR" sz="3520" dirty="0">
                <a:solidFill>
                  <a:schemeClr val="tx1"/>
                </a:solidFill>
              </a:rPr>
              <a:t> alınmalıdır. </a:t>
            </a:r>
          </a:p>
          <a:p>
            <a:r>
              <a:rPr lang="tr-TR" sz="3520" dirty="0">
                <a:solidFill>
                  <a:schemeClr val="tx1"/>
                </a:solidFill>
              </a:rPr>
              <a:t> Mümkün oldukça yaşlı hastanın konuşmasına fırsat vererek bilgi sağlanmalı, sakin, güler yüzlü ve göz teması kurarak iletişim sağlanmalıdır.</a:t>
            </a:r>
          </a:p>
          <a:p>
            <a:r>
              <a:rPr lang="tr-TR" sz="3520" dirty="0">
                <a:solidFill>
                  <a:schemeClr val="tx1"/>
                </a:solidFill>
              </a:rPr>
              <a:t>Sağlık profesyonelleri her yaşlı kişiye bilgisini sunmalı, hastanın kendisi tarafından izlenmesi gereken süreç deneyimi boyunca onlara eşlik etmeli ve onları kendi yaşam beklentilerinden sorumlu kişiler olarak görmelidir.</a:t>
            </a:r>
          </a:p>
          <a:p>
            <a:endParaRPr lang="tr-TR" sz="2514" dirty="0">
              <a:solidFill>
                <a:schemeClr val="tx1"/>
              </a:solidFill>
            </a:endParaRPr>
          </a:p>
          <a:p>
            <a:endParaRPr lang="tr-TR" sz="251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24</a:t>
            </a:fld>
            <a:endParaRPr lang="es-ES" dirty="0"/>
          </a:p>
        </p:txBody>
      </p:sp>
    </p:spTree>
    <p:extLst>
      <p:ext uri="{BB962C8B-B14F-4D97-AF65-F5344CB8AC3E}">
        <p14:creationId xmlns:p14="http://schemas.microsoft.com/office/powerpoint/2010/main" val="965570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481953" y="1073887"/>
            <a:ext cx="10714812" cy="5825207"/>
          </a:xfrm>
        </p:spPr>
        <p:txBody>
          <a:bodyPr>
            <a:normAutofit fontScale="92500" lnSpcReduction="20000"/>
          </a:bodyPr>
          <a:lstStyle/>
          <a:p>
            <a:pPr marL="0" indent="0" algn="ctr">
              <a:buNone/>
            </a:pPr>
            <a:r>
              <a:rPr lang="tr-TR" sz="6034" dirty="0">
                <a:solidFill>
                  <a:srgbClr val="FF0000"/>
                </a:solidFill>
              </a:rPr>
              <a:t>YAŞLI HASTALARDA HEMODİYALİZ TEDAVİSİNDEKİ SORUNLAR</a:t>
            </a:r>
            <a:endParaRPr lang="tr-TR" sz="6034" dirty="0">
              <a:solidFill>
                <a:schemeClr val="tx1"/>
              </a:solidFill>
            </a:endParaRPr>
          </a:p>
          <a:p>
            <a:r>
              <a:rPr lang="tr-TR" sz="4525" dirty="0" err="1">
                <a:solidFill>
                  <a:schemeClr val="tx1"/>
                </a:solidFill>
              </a:rPr>
              <a:t>Kardiyovaskuler</a:t>
            </a:r>
            <a:r>
              <a:rPr lang="tr-TR" sz="4525" dirty="0">
                <a:solidFill>
                  <a:schemeClr val="tx1"/>
                </a:solidFill>
              </a:rPr>
              <a:t> hastalıklar </a:t>
            </a:r>
          </a:p>
          <a:p>
            <a:r>
              <a:rPr lang="tr-TR" sz="4525" dirty="0" err="1">
                <a:solidFill>
                  <a:schemeClr val="tx1"/>
                </a:solidFill>
              </a:rPr>
              <a:t>Vasküler</a:t>
            </a:r>
            <a:r>
              <a:rPr lang="tr-TR" sz="4525" dirty="0">
                <a:solidFill>
                  <a:schemeClr val="tx1"/>
                </a:solidFill>
              </a:rPr>
              <a:t> giriş yolu problemleri </a:t>
            </a:r>
          </a:p>
          <a:p>
            <a:r>
              <a:rPr lang="tr-TR" sz="4525" dirty="0">
                <a:solidFill>
                  <a:schemeClr val="tx1"/>
                </a:solidFill>
              </a:rPr>
              <a:t>Beslenme yetersizliği </a:t>
            </a:r>
          </a:p>
          <a:p>
            <a:r>
              <a:rPr lang="tr-TR" sz="4525" dirty="0">
                <a:solidFill>
                  <a:schemeClr val="tx1"/>
                </a:solidFill>
              </a:rPr>
              <a:t>Nörolojik problemler ve bilinç değişiklikleri </a:t>
            </a:r>
          </a:p>
          <a:p>
            <a:r>
              <a:rPr lang="tr-TR" sz="4525" dirty="0">
                <a:solidFill>
                  <a:schemeClr val="tx1"/>
                </a:solidFill>
              </a:rPr>
              <a:t>Hasta yaşam kalitesi </a:t>
            </a:r>
          </a:p>
          <a:p>
            <a:r>
              <a:rPr lang="tr-TR" sz="4525" dirty="0">
                <a:solidFill>
                  <a:schemeClr val="tx1"/>
                </a:solidFill>
              </a:rPr>
              <a:t>Yaşlı hastada fiziksel yetersizlik, </a:t>
            </a:r>
            <a:r>
              <a:rPr lang="tr-TR" sz="4525" dirty="0" err="1">
                <a:solidFill>
                  <a:schemeClr val="tx1"/>
                </a:solidFill>
              </a:rPr>
              <a:t>immobilite</a:t>
            </a:r>
            <a:r>
              <a:rPr lang="tr-TR" sz="4525" dirty="0">
                <a:solidFill>
                  <a:schemeClr val="tx1"/>
                </a:solidFill>
              </a:rPr>
              <a:t> </a:t>
            </a:r>
          </a:p>
          <a:p>
            <a:r>
              <a:rPr lang="tr-TR" sz="4525" dirty="0">
                <a:solidFill>
                  <a:schemeClr val="tx1"/>
                </a:solidFill>
              </a:rPr>
              <a:t> Diyaliz Modalitesi ile ilgili sorunlar</a:t>
            </a:r>
          </a:p>
          <a:p>
            <a:endParaRPr lang="tr-TR" sz="2011"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25</a:t>
            </a:fld>
            <a:endParaRPr lang="es-ES" dirty="0"/>
          </a:p>
        </p:txBody>
      </p:sp>
    </p:spTree>
    <p:extLst>
      <p:ext uri="{BB962C8B-B14F-4D97-AF65-F5344CB8AC3E}">
        <p14:creationId xmlns:p14="http://schemas.microsoft.com/office/powerpoint/2010/main" val="2791793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228692" y="797442"/>
            <a:ext cx="11940876" cy="6575731"/>
          </a:xfrm>
        </p:spPr>
        <p:txBody>
          <a:bodyPr/>
          <a:lstStyle/>
          <a:p>
            <a:pPr marL="0" indent="0">
              <a:buNone/>
            </a:pPr>
            <a:r>
              <a:rPr lang="tr-TR" sz="6034" dirty="0">
                <a:solidFill>
                  <a:srgbClr val="FF0000"/>
                </a:solidFill>
              </a:rPr>
              <a:t>ETİK SORUNLAR : </a:t>
            </a:r>
          </a:p>
          <a:p>
            <a:r>
              <a:rPr lang="tr-TR" sz="6034" dirty="0">
                <a:solidFill>
                  <a:schemeClr val="tx1"/>
                </a:solidFill>
              </a:rPr>
              <a:t>Diyaliz tedavisine başlama / tedaviye almama kararı</a:t>
            </a:r>
          </a:p>
          <a:p>
            <a:r>
              <a:rPr lang="tr-TR" sz="6034" dirty="0">
                <a:solidFill>
                  <a:schemeClr val="tx1"/>
                </a:solidFill>
              </a:rPr>
              <a:t>Diyaliz tedavisini sonlandırma kararı</a:t>
            </a:r>
          </a:p>
          <a:p>
            <a:r>
              <a:rPr lang="tr-TR" sz="6034" dirty="0">
                <a:solidFill>
                  <a:schemeClr val="tx1"/>
                </a:solidFill>
              </a:rPr>
              <a:t>Diyaliz tedavisinin reddi </a:t>
            </a:r>
          </a:p>
          <a:p>
            <a:r>
              <a:rPr lang="tr-TR" sz="6034" dirty="0">
                <a:solidFill>
                  <a:schemeClr val="tx1"/>
                </a:solidFill>
              </a:rPr>
              <a:t>Karar verme yeteneği olmayan yaşlı hastanın tedavisinde, ailenin istemleri</a:t>
            </a:r>
          </a:p>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26</a:t>
            </a:fld>
            <a:endParaRPr lang="es-ES" dirty="0"/>
          </a:p>
        </p:txBody>
      </p:sp>
    </p:spTree>
    <p:extLst>
      <p:ext uri="{BB962C8B-B14F-4D97-AF65-F5344CB8AC3E}">
        <p14:creationId xmlns:p14="http://schemas.microsoft.com/office/powerpoint/2010/main" val="1235314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719634" y="1176396"/>
            <a:ext cx="12720142" cy="5407838"/>
          </a:xfrm>
        </p:spPr>
        <p:txBody>
          <a:bodyPr/>
          <a:lstStyle/>
          <a:p>
            <a:r>
              <a:rPr lang="tr-TR" sz="5028" dirty="0">
                <a:solidFill>
                  <a:schemeClr val="tx1"/>
                </a:solidFill>
              </a:rPr>
              <a:t>Yaşlı hastalarda </a:t>
            </a:r>
            <a:r>
              <a:rPr lang="tr-TR" sz="5028" dirty="0" err="1">
                <a:solidFill>
                  <a:schemeClr val="tx1"/>
                </a:solidFill>
              </a:rPr>
              <a:t>kardiyovaskuler</a:t>
            </a:r>
            <a:r>
              <a:rPr lang="tr-TR" sz="5028" dirty="0">
                <a:solidFill>
                  <a:schemeClr val="tx1"/>
                </a:solidFill>
              </a:rPr>
              <a:t> olaylara bağlı ölümler gençlere göre daha fazladır.</a:t>
            </a:r>
          </a:p>
          <a:p>
            <a:r>
              <a:rPr lang="tr-TR" sz="5028" dirty="0">
                <a:solidFill>
                  <a:schemeClr val="tx1"/>
                </a:solidFill>
              </a:rPr>
              <a:t>Yaşlılarda hipertansiyon, LDH, lipid ve kolesterol düzeylerine artış ve yaşlı kadın hastalarda mortalite riskini artırmaktadır.</a:t>
            </a:r>
          </a:p>
          <a:p>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27</a:t>
            </a:fld>
            <a:endParaRPr lang="es-ES" dirty="0"/>
          </a:p>
        </p:txBody>
      </p:sp>
    </p:spTree>
    <p:extLst>
      <p:ext uri="{BB962C8B-B14F-4D97-AF65-F5344CB8AC3E}">
        <p14:creationId xmlns:p14="http://schemas.microsoft.com/office/powerpoint/2010/main" val="2627936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393639" y="1016177"/>
            <a:ext cx="16227051" cy="667268"/>
          </a:xfrm>
        </p:spPr>
        <p:txBody>
          <a:bodyPr>
            <a:noAutofit/>
          </a:bodyPr>
          <a:lstStyle/>
          <a:p>
            <a:pPr algn="ctr"/>
            <a:r>
              <a:rPr lang="tr-TR" sz="5028" dirty="0">
                <a:solidFill>
                  <a:srgbClr val="FF0000"/>
                </a:solidFill>
              </a:rPr>
              <a:t>YAŞLI DİYALİZ(&gt;65) HASTALARINDA </a:t>
            </a:r>
          </a:p>
          <a:p>
            <a:pPr algn="ctr"/>
            <a:r>
              <a:rPr lang="tr-TR" sz="5028" dirty="0">
                <a:solidFill>
                  <a:srgbClr val="FF0000"/>
                </a:solidFill>
              </a:rPr>
              <a:t>KARDİYOVASKÜLER SORUNLAR</a:t>
            </a:r>
          </a:p>
        </p:txBody>
      </p:sp>
      <p:sp>
        <p:nvSpPr>
          <p:cNvPr id="3" name="Metin Yer Tutucusu 2"/>
          <p:cNvSpPr>
            <a:spLocks noGrp="1"/>
          </p:cNvSpPr>
          <p:nvPr>
            <p:ph type="body" sz="quarter" idx="13"/>
          </p:nvPr>
        </p:nvSpPr>
        <p:spPr>
          <a:xfrm>
            <a:off x="960704" y="2051562"/>
            <a:ext cx="13674063" cy="5407838"/>
          </a:xfrm>
        </p:spPr>
        <p:txBody>
          <a:bodyPr>
            <a:normAutofit lnSpcReduction="10000"/>
          </a:bodyPr>
          <a:lstStyle/>
          <a:p>
            <a:pPr marL="0" indent="0">
              <a:buNone/>
            </a:pPr>
            <a:r>
              <a:rPr lang="tr-TR" sz="4022" dirty="0">
                <a:solidFill>
                  <a:srgbClr val="E3122B"/>
                </a:solidFill>
              </a:rPr>
              <a:t>1-</a:t>
            </a:r>
            <a:r>
              <a:rPr lang="tr-TR" sz="4022" dirty="0">
                <a:solidFill>
                  <a:schemeClr val="tx1"/>
                </a:solidFill>
              </a:rPr>
              <a:t> SVH oran SVH oranı artmıştır.</a:t>
            </a:r>
          </a:p>
          <a:p>
            <a:r>
              <a:rPr lang="tr-TR" sz="4022" dirty="0" err="1">
                <a:solidFill>
                  <a:schemeClr val="tx1"/>
                </a:solidFill>
              </a:rPr>
              <a:t>Sistolik</a:t>
            </a:r>
            <a:r>
              <a:rPr lang="tr-TR" sz="4022" dirty="0">
                <a:solidFill>
                  <a:schemeClr val="tx1"/>
                </a:solidFill>
              </a:rPr>
              <a:t> KB ↑ ,</a:t>
            </a:r>
            <a:r>
              <a:rPr lang="tr-TR" sz="4022" dirty="0" err="1">
                <a:solidFill>
                  <a:schemeClr val="tx1"/>
                </a:solidFill>
              </a:rPr>
              <a:t>İntradiyalitik</a:t>
            </a:r>
            <a:r>
              <a:rPr lang="tr-TR" sz="4022" dirty="0">
                <a:solidFill>
                  <a:schemeClr val="tx1"/>
                </a:solidFill>
              </a:rPr>
              <a:t> kilo artışı,</a:t>
            </a:r>
          </a:p>
          <a:p>
            <a:pPr marL="0" indent="0">
              <a:buNone/>
            </a:pPr>
            <a:r>
              <a:rPr lang="tr-TR" sz="4022" dirty="0">
                <a:solidFill>
                  <a:schemeClr val="tx1"/>
                </a:solidFill>
              </a:rPr>
              <a:t>İleri yaş, </a:t>
            </a:r>
            <a:r>
              <a:rPr lang="tr-TR" sz="4022" dirty="0" err="1">
                <a:solidFill>
                  <a:schemeClr val="tx1"/>
                </a:solidFill>
              </a:rPr>
              <a:t>Hkt</a:t>
            </a:r>
            <a:r>
              <a:rPr lang="tr-TR" sz="4022" dirty="0">
                <a:solidFill>
                  <a:schemeClr val="tx1"/>
                </a:solidFill>
              </a:rPr>
              <a:t> değeri ↓,</a:t>
            </a:r>
            <a:r>
              <a:rPr lang="tr-TR" sz="4022" dirty="0" err="1">
                <a:solidFill>
                  <a:schemeClr val="tx1"/>
                </a:solidFill>
              </a:rPr>
              <a:t>Sistolik</a:t>
            </a:r>
            <a:r>
              <a:rPr lang="tr-TR" sz="4022" dirty="0">
                <a:solidFill>
                  <a:schemeClr val="tx1"/>
                </a:solidFill>
              </a:rPr>
              <a:t> KB ↓ </a:t>
            </a:r>
          </a:p>
          <a:p>
            <a:pPr marL="0" indent="0">
              <a:buNone/>
            </a:pPr>
            <a:r>
              <a:rPr lang="tr-TR" sz="4022" dirty="0">
                <a:solidFill>
                  <a:srgbClr val="E3122B"/>
                </a:solidFill>
              </a:rPr>
              <a:t>2-</a:t>
            </a:r>
            <a:r>
              <a:rPr lang="tr-TR" sz="4022" dirty="0">
                <a:solidFill>
                  <a:schemeClr val="tx1"/>
                </a:solidFill>
              </a:rPr>
              <a:t> Aortik ve sistemik </a:t>
            </a:r>
            <a:r>
              <a:rPr lang="tr-TR" sz="4022" dirty="0" err="1">
                <a:solidFill>
                  <a:schemeClr val="tx1"/>
                </a:solidFill>
              </a:rPr>
              <a:t>arteriyal</a:t>
            </a:r>
            <a:r>
              <a:rPr lang="tr-TR" sz="4022" dirty="0">
                <a:solidFill>
                  <a:schemeClr val="tx1"/>
                </a:solidFill>
              </a:rPr>
              <a:t> sertlik (</a:t>
            </a:r>
            <a:r>
              <a:rPr lang="tr-TR" sz="4022" dirty="0" err="1">
                <a:solidFill>
                  <a:schemeClr val="tx1"/>
                </a:solidFill>
              </a:rPr>
              <a:t>vaskuler</a:t>
            </a:r>
            <a:r>
              <a:rPr lang="tr-TR" sz="4022" dirty="0">
                <a:solidFill>
                  <a:schemeClr val="tx1"/>
                </a:solidFill>
              </a:rPr>
              <a:t> </a:t>
            </a:r>
            <a:r>
              <a:rPr lang="tr-TR" sz="4022" dirty="0" err="1">
                <a:solidFill>
                  <a:schemeClr val="tx1"/>
                </a:solidFill>
              </a:rPr>
              <a:t>stiffness</a:t>
            </a:r>
            <a:r>
              <a:rPr lang="tr-TR" sz="4022" dirty="0">
                <a:solidFill>
                  <a:schemeClr val="tx1"/>
                </a:solidFill>
              </a:rPr>
              <a:t>) ↑</a:t>
            </a:r>
          </a:p>
          <a:p>
            <a:pPr marL="0" indent="0">
              <a:buNone/>
            </a:pPr>
            <a:r>
              <a:rPr lang="tr-TR" sz="4022" dirty="0">
                <a:solidFill>
                  <a:srgbClr val="FF0000"/>
                </a:solidFill>
              </a:rPr>
              <a:t>3-</a:t>
            </a:r>
            <a:r>
              <a:rPr lang="tr-TR" sz="4022" dirty="0">
                <a:solidFill>
                  <a:schemeClr val="tx1"/>
                </a:solidFill>
              </a:rPr>
              <a:t> Kan Bas Kan Basıncı kontrolu </a:t>
            </a:r>
          </a:p>
          <a:p>
            <a:r>
              <a:rPr lang="tr-TR" sz="4022" dirty="0" err="1">
                <a:solidFill>
                  <a:schemeClr val="tx1"/>
                </a:solidFill>
              </a:rPr>
              <a:t>Prediyaliz</a:t>
            </a:r>
            <a:r>
              <a:rPr lang="tr-TR" sz="4022" dirty="0">
                <a:solidFill>
                  <a:schemeClr val="tx1"/>
                </a:solidFill>
              </a:rPr>
              <a:t> düşük KB değerleri artmış mortalite riski ile birliktedir.</a:t>
            </a:r>
          </a:p>
          <a:p>
            <a:r>
              <a:rPr lang="tr-TR" sz="4022" dirty="0" err="1">
                <a:solidFill>
                  <a:schemeClr val="tx1"/>
                </a:solidFill>
              </a:rPr>
              <a:t>Kontrolsuz</a:t>
            </a:r>
            <a:r>
              <a:rPr lang="tr-TR" sz="4022" dirty="0">
                <a:solidFill>
                  <a:schemeClr val="tx1"/>
                </a:solidFill>
              </a:rPr>
              <a:t> hipertansiyona bağlı olarak, aortik </a:t>
            </a:r>
            <a:r>
              <a:rPr lang="tr-TR" sz="4022" dirty="0" err="1">
                <a:solidFill>
                  <a:schemeClr val="tx1"/>
                </a:solidFill>
              </a:rPr>
              <a:t>stiffness</a:t>
            </a:r>
            <a:r>
              <a:rPr lang="tr-TR" sz="4022" dirty="0">
                <a:solidFill>
                  <a:schemeClr val="tx1"/>
                </a:solidFill>
              </a:rPr>
              <a:t>(ateroskleroz) oluşmaktadır. </a:t>
            </a:r>
          </a:p>
          <a:p>
            <a:pPr marL="0" indent="0">
              <a:buNone/>
            </a:pPr>
            <a:endParaRPr lang="tr-TR" sz="2011" dirty="0">
              <a:solidFill>
                <a:schemeClr val="tx1"/>
              </a:solidFill>
            </a:endParaRPr>
          </a:p>
          <a:p>
            <a:pPr marL="0" indent="0">
              <a:buNone/>
            </a:pPr>
            <a:endParaRPr lang="tr-TR" sz="2011" dirty="0">
              <a:solidFill>
                <a:schemeClr val="tx1"/>
              </a:solidFill>
            </a:endParaRPr>
          </a:p>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28</a:t>
            </a:fld>
            <a:endParaRPr lang="es-ES" dirty="0"/>
          </a:p>
        </p:txBody>
      </p:sp>
    </p:spTree>
    <p:extLst>
      <p:ext uri="{BB962C8B-B14F-4D97-AF65-F5344CB8AC3E}">
        <p14:creationId xmlns:p14="http://schemas.microsoft.com/office/powerpoint/2010/main" val="3344819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499904" y="956843"/>
            <a:ext cx="10941140" cy="5407838"/>
          </a:xfrm>
        </p:spPr>
        <p:txBody>
          <a:bodyPr>
            <a:normAutofit fontScale="85000" lnSpcReduction="10000"/>
          </a:bodyPr>
          <a:lstStyle/>
          <a:p>
            <a:pPr marL="0" indent="0">
              <a:buNone/>
            </a:pPr>
            <a:r>
              <a:rPr lang="tr-TR" sz="4525" dirty="0">
                <a:solidFill>
                  <a:schemeClr val="tx1"/>
                </a:solidFill>
              </a:rPr>
              <a:t>Öneriler; </a:t>
            </a:r>
          </a:p>
          <a:p>
            <a:r>
              <a:rPr lang="tr-TR" sz="4525" dirty="0">
                <a:solidFill>
                  <a:schemeClr val="tx1"/>
                </a:solidFill>
              </a:rPr>
              <a:t>Kan basıncı(özellikle </a:t>
            </a:r>
            <a:r>
              <a:rPr lang="tr-TR" sz="4525" dirty="0" err="1">
                <a:solidFill>
                  <a:schemeClr val="tx1"/>
                </a:solidFill>
              </a:rPr>
              <a:t>sistolik</a:t>
            </a:r>
            <a:r>
              <a:rPr lang="tr-TR" sz="4525" dirty="0">
                <a:solidFill>
                  <a:schemeClr val="tx1"/>
                </a:solidFill>
              </a:rPr>
              <a:t> KB) </a:t>
            </a:r>
            <a:r>
              <a:rPr lang="tr-TR" sz="4525" dirty="0" err="1">
                <a:solidFill>
                  <a:schemeClr val="tx1"/>
                </a:solidFill>
              </a:rPr>
              <a:t>kontrolu</a:t>
            </a:r>
            <a:r>
              <a:rPr lang="tr-TR" sz="4525" dirty="0">
                <a:solidFill>
                  <a:schemeClr val="tx1"/>
                </a:solidFill>
              </a:rPr>
              <a:t> sağlanmalı </a:t>
            </a:r>
          </a:p>
          <a:p>
            <a:r>
              <a:rPr lang="tr-TR" sz="4525" dirty="0">
                <a:solidFill>
                  <a:schemeClr val="tx1"/>
                </a:solidFill>
              </a:rPr>
              <a:t>Sık tekrarlayan </a:t>
            </a:r>
            <a:r>
              <a:rPr lang="tr-TR" sz="4525" dirty="0" err="1">
                <a:solidFill>
                  <a:schemeClr val="tx1"/>
                </a:solidFill>
              </a:rPr>
              <a:t>hipotansif</a:t>
            </a:r>
            <a:r>
              <a:rPr lang="tr-TR" sz="4525" dirty="0">
                <a:solidFill>
                  <a:schemeClr val="tx1"/>
                </a:solidFill>
              </a:rPr>
              <a:t> ataklardan sakınılmalıdır. </a:t>
            </a:r>
          </a:p>
          <a:p>
            <a:r>
              <a:rPr lang="tr-TR" sz="4525" dirty="0">
                <a:solidFill>
                  <a:schemeClr val="tx1"/>
                </a:solidFill>
              </a:rPr>
              <a:t> Özellikle CRP yüksek olan hastalarda lipid düzeyleri düşürülmelidir. </a:t>
            </a:r>
          </a:p>
          <a:p>
            <a:r>
              <a:rPr lang="tr-TR" sz="4525" dirty="0">
                <a:solidFill>
                  <a:schemeClr val="tx1"/>
                </a:solidFill>
              </a:rPr>
              <a:t>Aneminin yavaş ve kontrollü düzeltilmesi (</a:t>
            </a:r>
            <a:r>
              <a:rPr lang="tr-TR" sz="4525" dirty="0" err="1">
                <a:solidFill>
                  <a:schemeClr val="tx1"/>
                </a:solidFill>
              </a:rPr>
              <a:t>Hgb</a:t>
            </a:r>
            <a:r>
              <a:rPr lang="tr-TR" sz="4525" dirty="0">
                <a:solidFill>
                  <a:schemeClr val="tx1"/>
                </a:solidFill>
              </a:rPr>
              <a:t> 11-12gr/dl) önemlidir. </a:t>
            </a:r>
          </a:p>
          <a:p>
            <a:r>
              <a:rPr lang="tr-TR" sz="4525" dirty="0">
                <a:solidFill>
                  <a:schemeClr val="tx1"/>
                </a:solidFill>
              </a:rPr>
              <a:t>Hastaların </a:t>
            </a:r>
            <a:r>
              <a:rPr lang="tr-TR" sz="4525" dirty="0" err="1">
                <a:solidFill>
                  <a:schemeClr val="tx1"/>
                </a:solidFill>
              </a:rPr>
              <a:t>prediyalitik</a:t>
            </a:r>
            <a:r>
              <a:rPr lang="tr-TR" sz="4525" dirty="0">
                <a:solidFill>
                  <a:schemeClr val="tx1"/>
                </a:solidFill>
              </a:rPr>
              <a:t> konservatif tedavileri yeterli olmalıdır.</a:t>
            </a:r>
          </a:p>
          <a:p>
            <a:endParaRPr lang="tr-TR" sz="4022"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29</a:t>
            </a:fld>
            <a:endParaRPr lang="es-ES" dirty="0"/>
          </a:p>
        </p:txBody>
      </p:sp>
    </p:spTree>
    <p:extLst>
      <p:ext uri="{BB962C8B-B14F-4D97-AF65-F5344CB8AC3E}">
        <p14:creationId xmlns:p14="http://schemas.microsoft.com/office/powerpoint/2010/main" val="126688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330604" y="1057249"/>
            <a:ext cx="13032066" cy="667268"/>
          </a:xfrm>
        </p:spPr>
        <p:txBody>
          <a:bodyPr>
            <a:noAutofit/>
          </a:bodyPr>
          <a:lstStyle/>
          <a:p>
            <a:pPr algn="ctr"/>
            <a:r>
              <a:rPr lang="tr-TR" sz="6034" dirty="0">
                <a:solidFill>
                  <a:srgbClr val="FF0000"/>
                </a:solidFill>
              </a:rPr>
              <a:t>YAŞLI HASTALARDA </a:t>
            </a:r>
          </a:p>
          <a:p>
            <a:pPr algn="ctr"/>
            <a:r>
              <a:rPr lang="tr-TR" sz="6034" dirty="0">
                <a:solidFill>
                  <a:srgbClr val="FF0000"/>
                </a:solidFill>
              </a:rPr>
              <a:t>DAMAR YOLU SORUNLARI</a:t>
            </a:r>
          </a:p>
        </p:txBody>
      </p:sp>
      <p:sp>
        <p:nvSpPr>
          <p:cNvPr id="3" name="Metin Yer Tutucusu 2"/>
          <p:cNvSpPr>
            <a:spLocks noGrp="1"/>
          </p:cNvSpPr>
          <p:nvPr>
            <p:ph type="body" sz="quarter" idx="13"/>
          </p:nvPr>
        </p:nvSpPr>
        <p:spPr>
          <a:xfrm>
            <a:off x="898419" y="2477386"/>
            <a:ext cx="12799418" cy="4924900"/>
          </a:xfrm>
        </p:spPr>
        <p:txBody>
          <a:bodyPr>
            <a:normAutofit fontScale="92500" lnSpcReduction="10000"/>
          </a:bodyPr>
          <a:lstStyle/>
          <a:p>
            <a:r>
              <a:rPr lang="tr-TR" sz="5028" dirty="0">
                <a:solidFill>
                  <a:schemeClr val="tx1"/>
                </a:solidFill>
              </a:rPr>
              <a:t>Yaşlı hastalar genellikle diyabetik damarları </a:t>
            </a:r>
            <a:r>
              <a:rPr lang="tr-TR" sz="5028" dirty="0" err="1">
                <a:solidFill>
                  <a:schemeClr val="tx1"/>
                </a:solidFill>
              </a:rPr>
              <a:t>frajil</a:t>
            </a:r>
            <a:r>
              <a:rPr lang="tr-TR" sz="5028" dirty="0">
                <a:solidFill>
                  <a:schemeClr val="tx1"/>
                </a:solidFill>
              </a:rPr>
              <a:t> ve </a:t>
            </a:r>
            <a:r>
              <a:rPr lang="tr-TR" sz="5028" dirty="0" err="1">
                <a:solidFill>
                  <a:schemeClr val="tx1"/>
                </a:solidFill>
              </a:rPr>
              <a:t>aterosklerotiktir</a:t>
            </a:r>
            <a:r>
              <a:rPr lang="tr-TR" sz="5028" dirty="0">
                <a:solidFill>
                  <a:schemeClr val="tx1"/>
                </a:solidFill>
              </a:rPr>
              <a:t>. </a:t>
            </a:r>
          </a:p>
          <a:p>
            <a:r>
              <a:rPr lang="tr-TR" sz="5028" dirty="0">
                <a:solidFill>
                  <a:schemeClr val="tx1"/>
                </a:solidFill>
              </a:rPr>
              <a:t>Fistül olgunlaşması yavaştır.</a:t>
            </a:r>
          </a:p>
          <a:p>
            <a:r>
              <a:rPr lang="tr-TR" sz="5028" dirty="0">
                <a:solidFill>
                  <a:schemeClr val="tx1"/>
                </a:solidFill>
              </a:rPr>
              <a:t>Kan akım hızı yetersizdir.</a:t>
            </a:r>
          </a:p>
          <a:p>
            <a:r>
              <a:rPr lang="tr-TR" sz="5028" dirty="0">
                <a:solidFill>
                  <a:schemeClr val="tx1"/>
                </a:solidFill>
              </a:rPr>
              <a:t>Damar yolu erken oluşturulmalıdır. (diyalize başlamadan 6 ay önce) </a:t>
            </a:r>
          </a:p>
          <a:p>
            <a:r>
              <a:rPr lang="tr-TR" sz="5028" dirty="0" err="1">
                <a:solidFill>
                  <a:schemeClr val="tx1"/>
                </a:solidFill>
              </a:rPr>
              <a:t>Primer</a:t>
            </a:r>
            <a:r>
              <a:rPr lang="tr-TR" sz="5028" dirty="0">
                <a:solidFill>
                  <a:schemeClr val="tx1"/>
                </a:solidFill>
              </a:rPr>
              <a:t> AV fistül tercih edilmelidir.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30</a:t>
            </a:fld>
            <a:endParaRPr lang="es-ES" dirty="0"/>
          </a:p>
        </p:txBody>
      </p:sp>
    </p:spTree>
    <p:extLst>
      <p:ext uri="{BB962C8B-B14F-4D97-AF65-F5344CB8AC3E}">
        <p14:creationId xmlns:p14="http://schemas.microsoft.com/office/powerpoint/2010/main" val="2790051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983192" y="827314"/>
            <a:ext cx="12273415" cy="5094546"/>
          </a:xfrm>
        </p:spPr>
        <p:txBody>
          <a:bodyPr/>
          <a:lstStyle/>
          <a:p>
            <a:r>
              <a:rPr lang="tr-TR" sz="4022" dirty="0">
                <a:solidFill>
                  <a:schemeClr val="tx1"/>
                </a:solidFill>
              </a:rPr>
              <a:t>Damar yolu girişimi seçenekleri ve damar yolunun korunması ve komplikasyonlarını önlemeye yönelik eğitim vermelidir.</a:t>
            </a:r>
          </a:p>
          <a:p>
            <a:r>
              <a:rPr lang="tr-TR" sz="4022" dirty="0">
                <a:solidFill>
                  <a:schemeClr val="tx1"/>
                </a:solidFill>
              </a:rPr>
              <a:t>Yaşlı hastalarda ateroskleroz veya diyabet gibi damarsal yapıyı bozan hastalıklar nedeniyle hastaların %8’inde </a:t>
            </a:r>
            <a:r>
              <a:rPr lang="tr-TR" sz="4022" dirty="0" err="1">
                <a:solidFill>
                  <a:schemeClr val="tx1"/>
                </a:solidFill>
              </a:rPr>
              <a:t>iskemi</a:t>
            </a:r>
            <a:r>
              <a:rPr lang="tr-TR" sz="4022" dirty="0">
                <a:solidFill>
                  <a:schemeClr val="tx1"/>
                </a:solidFill>
              </a:rPr>
              <a:t> görülmektedir.</a:t>
            </a:r>
          </a:p>
          <a:p>
            <a:r>
              <a:rPr lang="tr-TR" sz="4022" dirty="0">
                <a:solidFill>
                  <a:schemeClr val="tx1"/>
                </a:solidFill>
              </a:rPr>
              <a:t>Ayrıca çalma sendromu potansiyel bir risk faktörü olarak kabul edilmiştir.</a:t>
            </a:r>
          </a:p>
          <a:p>
            <a:endParaRPr lang="tr-TR" sz="2263" dirty="0">
              <a:solidFill>
                <a:schemeClr val="tx1"/>
              </a:solidFill>
            </a:endParaRPr>
          </a:p>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31</a:t>
            </a:fld>
            <a:endParaRPr lang="es-ES" dirty="0"/>
          </a:p>
        </p:txBody>
      </p:sp>
      <p:pic>
        <p:nvPicPr>
          <p:cNvPr id="5" name="Picture 2" descr="https://renal.medcase.com/wp-content/uploads/2020/07/Key-Advancement-in-Hemodialys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3566" y="4595715"/>
            <a:ext cx="5269261" cy="296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940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833894" y="685800"/>
            <a:ext cx="11455187" cy="5702290"/>
          </a:xfrm>
        </p:spPr>
        <p:txBody>
          <a:bodyPr/>
          <a:lstStyle/>
          <a:p>
            <a:r>
              <a:rPr lang="tr-TR" sz="5028" dirty="0" err="1">
                <a:solidFill>
                  <a:schemeClr val="tx1"/>
                </a:solidFill>
              </a:rPr>
              <a:t>Kateterli</a:t>
            </a:r>
            <a:r>
              <a:rPr lang="tr-TR" sz="5028" dirty="0">
                <a:solidFill>
                  <a:schemeClr val="tx1"/>
                </a:solidFill>
              </a:rPr>
              <a:t> hastaların bakımında evde ve bakım merkezinde ilgilenen kişilere de eğitim verilip hastanın  kateterinin korunması sağlanmalıdır</a:t>
            </a:r>
            <a:r>
              <a:rPr lang="tr-TR" dirty="0">
                <a:solidFill>
                  <a:schemeClr val="tx1"/>
                </a:solidFill>
              </a:rPr>
              <a:t>.</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32</a:t>
            </a:fld>
            <a:endParaRPr lang="es-ES" dirty="0"/>
          </a:p>
        </p:txBody>
      </p:sp>
      <p:pic>
        <p:nvPicPr>
          <p:cNvPr id="15362" name="Picture 2" descr="https://www.infermieritalia.com/wp-content/uploads/2017/11/mjt4o3wlvsw3k9rjw3hhpxs9kvoazgux.jpg"/>
          <p:cNvPicPr>
            <a:picLocks noChangeAspect="1" noChangeArrowheads="1"/>
          </p:cNvPicPr>
          <p:nvPr/>
        </p:nvPicPr>
        <p:blipFill rotWithShape="1">
          <a:blip r:embed="rId2">
            <a:extLst>
              <a:ext uri="{28A0092B-C50C-407E-A947-70E740481C1C}">
                <a14:useLocalDpi xmlns:a14="http://schemas.microsoft.com/office/drawing/2010/main" val="0"/>
              </a:ext>
            </a:extLst>
          </a:blip>
          <a:srcRect t="29945" r="43763"/>
          <a:stretch/>
        </p:blipFill>
        <p:spPr bwMode="auto">
          <a:xfrm>
            <a:off x="10307262" y="3637438"/>
            <a:ext cx="2715565" cy="392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949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160208" y="932195"/>
            <a:ext cx="11552595" cy="7360895"/>
          </a:xfrm>
        </p:spPr>
        <p:txBody>
          <a:bodyPr/>
          <a:lstStyle/>
          <a:p>
            <a:r>
              <a:rPr lang="tr-TR" sz="5028" dirty="0">
                <a:solidFill>
                  <a:schemeClr val="tx1"/>
                </a:solidFill>
              </a:rPr>
              <a:t>Yaşlı HD hastalarında </a:t>
            </a:r>
            <a:r>
              <a:rPr lang="tr-TR" sz="5028" dirty="0" err="1">
                <a:solidFill>
                  <a:schemeClr val="tx1"/>
                </a:solidFill>
              </a:rPr>
              <a:t>sepsis</a:t>
            </a:r>
            <a:r>
              <a:rPr lang="tr-TR" sz="5028" dirty="0">
                <a:solidFill>
                  <a:schemeClr val="tx1"/>
                </a:solidFill>
              </a:rPr>
              <a:t> ölüm nedenleri içinde ikinci sırada gelmektedir.</a:t>
            </a:r>
          </a:p>
          <a:p>
            <a:r>
              <a:rPr lang="tr-TR" sz="5028" dirty="0">
                <a:solidFill>
                  <a:schemeClr val="tx1"/>
                </a:solidFill>
              </a:rPr>
              <a:t>Yaşlı HD hastalarına yönelik damar yolu girişimlerinde aseptik kurallara </a:t>
            </a:r>
            <a:r>
              <a:rPr lang="tr-TR" sz="5028" b="1" dirty="0">
                <a:solidFill>
                  <a:srgbClr val="C00000"/>
                </a:solidFill>
              </a:rPr>
              <a:t>daha fazla </a:t>
            </a:r>
            <a:r>
              <a:rPr lang="tr-TR" sz="5028" dirty="0">
                <a:solidFill>
                  <a:schemeClr val="tx1"/>
                </a:solidFill>
              </a:rPr>
              <a:t>dikkat etmeli, gözlem becerilerini iyi kullanmalıdırlar</a:t>
            </a:r>
            <a:r>
              <a:rPr lang="tr-TR" sz="5028" dirty="0"/>
              <a:t>.</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33</a:t>
            </a:fld>
            <a:endParaRPr lang="es-ES" dirty="0"/>
          </a:p>
        </p:txBody>
      </p:sp>
    </p:spTree>
    <p:extLst>
      <p:ext uri="{BB962C8B-B14F-4D97-AF65-F5344CB8AC3E}">
        <p14:creationId xmlns:p14="http://schemas.microsoft.com/office/powerpoint/2010/main" val="3842596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245418" y="617322"/>
            <a:ext cx="12194357" cy="667268"/>
          </a:xfrm>
        </p:spPr>
        <p:txBody>
          <a:bodyPr>
            <a:noAutofit/>
          </a:bodyPr>
          <a:lstStyle/>
          <a:p>
            <a:r>
              <a:rPr lang="tr-TR" sz="6034" dirty="0">
                <a:solidFill>
                  <a:srgbClr val="FF0000"/>
                </a:solidFill>
              </a:rPr>
              <a:t>Yaşlı HD hastalarında </a:t>
            </a:r>
            <a:r>
              <a:rPr lang="tr-TR" sz="6034" dirty="0" err="1">
                <a:solidFill>
                  <a:srgbClr val="FF0000"/>
                </a:solidFill>
              </a:rPr>
              <a:t>Malnutrisyon</a:t>
            </a:r>
            <a:endParaRPr lang="tr-TR" sz="6034" dirty="0">
              <a:solidFill>
                <a:srgbClr val="FF0000"/>
              </a:solidFill>
            </a:endParaRPr>
          </a:p>
        </p:txBody>
      </p:sp>
      <p:sp>
        <p:nvSpPr>
          <p:cNvPr id="3" name="Metin Yer Tutucusu 2"/>
          <p:cNvSpPr>
            <a:spLocks noGrp="1"/>
          </p:cNvSpPr>
          <p:nvPr>
            <p:ph type="body" sz="quarter" idx="13"/>
          </p:nvPr>
        </p:nvSpPr>
        <p:spPr>
          <a:xfrm>
            <a:off x="749339" y="1447414"/>
            <a:ext cx="11941096" cy="5407838"/>
          </a:xfrm>
        </p:spPr>
        <p:txBody>
          <a:bodyPr/>
          <a:lstStyle/>
          <a:p>
            <a:pPr marL="0" indent="0">
              <a:buNone/>
            </a:pPr>
            <a:r>
              <a:rPr lang="tr-TR" sz="5028" dirty="0">
                <a:solidFill>
                  <a:schemeClr val="tx1"/>
                </a:solidFill>
              </a:rPr>
              <a:t>Hastaların %40 -50’sinde </a:t>
            </a:r>
            <a:r>
              <a:rPr lang="tr-TR" sz="5028" dirty="0" err="1">
                <a:solidFill>
                  <a:schemeClr val="tx1"/>
                </a:solidFill>
              </a:rPr>
              <a:t>malnütrisyon</a:t>
            </a:r>
            <a:r>
              <a:rPr lang="tr-TR" sz="5028" dirty="0">
                <a:solidFill>
                  <a:schemeClr val="tx1"/>
                </a:solidFill>
              </a:rPr>
              <a:t> vardır;  </a:t>
            </a:r>
          </a:p>
          <a:p>
            <a:r>
              <a:rPr lang="tr-TR" sz="5028" dirty="0">
                <a:solidFill>
                  <a:schemeClr val="tx1"/>
                </a:solidFill>
              </a:rPr>
              <a:t>Yiyecekleri hazırlayamama/ temin edememe </a:t>
            </a:r>
          </a:p>
          <a:p>
            <a:r>
              <a:rPr lang="tr-TR" sz="5028" dirty="0">
                <a:solidFill>
                  <a:schemeClr val="tx1"/>
                </a:solidFill>
              </a:rPr>
              <a:t> </a:t>
            </a:r>
            <a:r>
              <a:rPr lang="tr-TR" sz="5028" dirty="0" err="1">
                <a:solidFill>
                  <a:schemeClr val="tx1"/>
                </a:solidFill>
              </a:rPr>
              <a:t>İmmobilite</a:t>
            </a:r>
            <a:r>
              <a:rPr lang="tr-TR" sz="5028" dirty="0">
                <a:solidFill>
                  <a:schemeClr val="tx1"/>
                </a:solidFill>
              </a:rPr>
              <a:t>, sosyal izolasyon </a:t>
            </a:r>
          </a:p>
          <a:p>
            <a:r>
              <a:rPr lang="tr-TR" sz="5028" dirty="0">
                <a:solidFill>
                  <a:schemeClr val="tx1"/>
                </a:solidFill>
              </a:rPr>
              <a:t> İştah azalması </a:t>
            </a:r>
          </a:p>
          <a:p>
            <a:r>
              <a:rPr lang="tr-TR" sz="5028" dirty="0">
                <a:solidFill>
                  <a:schemeClr val="tx1"/>
                </a:solidFill>
              </a:rPr>
              <a:t> </a:t>
            </a:r>
            <a:r>
              <a:rPr lang="tr-TR" sz="5028" dirty="0" err="1">
                <a:solidFill>
                  <a:schemeClr val="tx1"/>
                </a:solidFill>
              </a:rPr>
              <a:t>Bulantı,kusma,malabsorbsiyon</a:t>
            </a:r>
            <a:r>
              <a:rPr lang="tr-TR" sz="5028" dirty="0">
                <a:solidFill>
                  <a:schemeClr val="tx1"/>
                </a:solidFill>
              </a:rPr>
              <a:t> </a:t>
            </a:r>
          </a:p>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34</a:t>
            </a:fld>
            <a:endParaRPr lang="es-ES" dirty="0"/>
          </a:p>
        </p:txBody>
      </p:sp>
    </p:spTree>
    <p:extLst>
      <p:ext uri="{BB962C8B-B14F-4D97-AF65-F5344CB8AC3E}">
        <p14:creationId xmlns:p14="http://schemas.microsoft.com/office/powerpoint/2010/main" val="2434855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687739" y="1066756"/>
            <a:ext cx="12622733" cy="8640542"/>
          </a:xfrm>
        </p:spPr>
        <p:txBody>
          <a:bodyPr/>
          <a:lstStyle/>
          <a:p>
            <a:r>
              <a:rPr lang="tr-TR" sz="5028" dirty="0">
                <a:solidFill>
                  <a:schemeClr val="tx1"/>
                </a:solidFill>
              </a:rPr>
              <a:t>Hipotansiyon ve </a:t>
            </a:r>
            <a:r>
              <a:rPr lang="tr-TR" sz="5028" dirty="0" err="1">
                <a:solidFill>
                  <a:schemeClr val="tx1"/>
                </a:solidFill>
              </a:rPr>
              <a:t>hipovolemiden</a:t>
            </a:r>
            <a:r>
              <a:rPr lang="tr-TR" sz="5028" dirty="0">
                <a:solidFill>
                  <a:schemeClr val="tx1"/>
                </a:solidFill>
              </a:rPr>
              <a:t> kaçınmalıdır.</a:t>
            </a:r>
          </a:p>
          <a:p>
            <a:r>
              <a:rPr lang="tr-TR" sz="5028" dirty="0">
                <a:solidFill>
                  <a:schemeClr val="tx1"/>
                </a:solidFill>
              </a:rPr>
              <a:t>Kuru ağırlıkları yakın izlenmelidir.</a:t>
            </a:r>
          </a:p>
          <a:p>
            <a:r>
              <a:rPr lang="tr-TR" sz="5028" dirty="0" err="1">
                <a:solidFill>
                  <a:schemeClr val="tx1"/>
                </a:solidFill>
              </a:rPr>
              <a:t>Malnutrisyonları</a:t>
            </a:r>
            <a:r>
              <a:rPr lang="tr-TR" sz="5028" dirty="0">
                <a:solidFill>
                  <a:schemeClr val="tx1"/>
                </a:solidFill>
              </a:rPr>
              <a:t> önlenmelidir. </a:t>
            </a:r>
          </a:p>
          <a:p>
            <a:r>
              <a:rPr lang="tr-TR" sz="5028" dirty="0">
                <a:solidFill>
                  <a:schemeClr val="tx1"/>
                </a:solidFill>
              </a:rPr>
              <a:t>Kan kayıpları hızla düzeltilmelidir. </a:t>
            </a:r>
          </a:p>
          <a:p>
            <a:r>
              <a:rPr lang="tr-TR" sz="5028" dirty="0">
                <a:solidFill>
                  <a:schemeClr val="tx1"/>
                </a:solidFill>
              </a:rPr>
              <a:t>Sıcak havalarda ve aşırı terlemede yeterli sıvı almaya ikna edilmelidir.</a:t>
            </a:r>
          </a:p>
          <a:p>
            <a:endParaRPr lang="tr-TR"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35</a:t>
            </a:fld>
            <a:endParaRPr lang="es-ES" dirty="0"/>
          </a:p>
        </p:txBody>
      </p:sp>
    </p:spTree>
    <p:extLst>
      <p:ext uri="{BB962C8B-B14F-4D97-AF65-F5344CB8AC3E}">
        <p14:creationId xmlns:p14="http://schemas.microsoft.com/office/powerpoint/2010/main" val="4146721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955903" y="903513"/>
            <a:ext cx="11979839" cy="9219739"/>
          </a:xfrm>
        </p:spPr>
        <p:txBody>
          <a:bodyPr/>
          <a:lstStyle/>
          <a:p>
            <a:r>
              <a:rPr lang="tr-TR" sz="5028" dirty="0">
                <a:solidFill>
                  <a:schemeClr val="tx1"/>
                </a:solidFill>
              </a:rPr>
              <a:t>Beslenmenin önemini algılayamama</a:t>
            </a:r>
          </a:p>
          <a:p>
            <a:r>
              <a:rPr lang="tr-TR" sz="5028" dirty="0">
                <a:solidFill>
                  <a:schemeClr val="tx1"/>
                </a:solidFill>
              </a:rPr>
              <a:t>Diş problemleri </a:t>
            </a:r>
          </a:p>
          <a:p>
            <a:r>
              <a:rPr lang="tr-TR" sz="5028" dirty="0">
                <a:solidFill>
                  <a:schemeClr val="tx1"/>
                </a:solidFill>
              </a:rPr>
              <a:t>Depresyon </a:t>
            </a:r>
          </a:p>
          <a:p>
            <a:r>
              <a:rPr lang="tr-TR" sz="5028" dirty="0">
                <a:solidFill>
                  <a:schemeClr val="tx1"/>
                </a:solidFill>
              </a:rPr>
              <a:t>Fazla ilaç tüketimi </a:t>
            </a:r>
          </a:p>
          <a:p>
            <a:r>
              <a:rPr lang="tr-TR" sz="5028" dirty="0">
                <a:solidFill>
                  <a:schemeClr val="tx1"/>
                </a:solidFill>
              </a:rPr>
              <a:t>Kronik konstipasyon </a:t>
            </a:r>
          </a:p>
          <a:p>
            <a:r>
              <a:rPr lang="tr-TR" sz="5028" dirty="0">
                <a:solidFill>
                  <a:schemeClr val="tx1"/>
                </a:solidFill>
              </a:rPr>
              <a:t>Sosyoekonomik güçsüzlük</a:t>
            </a:r>
          </a:p>
          <a:p>
            <a:r>
              <a:rPr lang="tr-TR" sz="5028" dirty="0" err="1">
                <a:solidFill>
                  <a:schemeClr val="tx1"/>
                </a:solidFill>
              </a:rPr>
              <a:t>İnterdiyalitik</a:t>
            </a:r>
            <a:r>
              <a:rPr lang="tr-TR" sz="5028" dirty="0">
                <a:solidFill>
                  <a:schemeClr val="tx1"/>
                </a:solidFill>
              </a:rPr>
              <a:t> kilo artışını engellemek için daha az beslenme</a:t>
            </a:r>
          </a:p>
          <a:p>
            <a:endParaRPr lang="tr-TR" sz="3520" dirty="0">
              <a:solidFill>
                <a:schemeClr val="tx1"/>
              </a:solidFill>
            </a:endParaRPr>
          </a:p>
          <a:p>
            <a:pPr marL="0" indent="0">
              <a:buNone/>
            </a:pPr>
            <a:r>
              <a:rPr lang="tr-TR" sz="6034" dirty="0">
                <a:solidFill>
                  <a:schemeClr val="tx1"/>
                </a:solidFill>
              </a:rPr>
              <a:t> </a:t>
            </a:r>
          </a:p>
          <a:p>
            <a:pPr marL="0" indent="0">
              <a:buNone/>
            </a:pPr>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36</a:t>
            </a:fld>
            <a:endParaRPr lang="es-ES" dirty="0"/>
          </a:p>
        </p:txBody>
      </p:sp>
    </p:spTree>
    <p:extLst>
      <p:ext uri="{BB962C8B-B14F-4D97-AF65-F5344CB8AC3E}">
        <p14:creationId xmlns:p14="http://schemas.microsoft.com/office/powerpoint/2010/main" val="1090107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1359439" y="180348"/>
            <a:ext cx="10830644" cy="2284899"/>
          </a:xfrm>
        </p:spPr>
        <p:txBody>
          <a:bodyPr>
            <a:noAutofit/>
          </a:bodyPr>
          <a:lstStyle/>
          <a:p>
            <a:pPr algn="ctr"/>
            <a:r>
              <a:rPr lang="es-ES" sz="6034" dirty="0">
                <a:solidFill>
                  <a:srgbClr val="FF0000"/>
                </a:solidFill>
              </a:rPr>
              <a:t>Yaşlı hastalarda Malnutrisyon</a:t>
            </a:r>
            <a:r>
              <a:rPr lang="tr-TR" sz="6034" dirty="0">
                <a:solidFill>
                  <a:srgbClr val="FF0000"/>
                </a:solidFill>
              </a:rPr>
              <a:t> </a:t>
            </a:r>
            <a:r>
              <a:rPr lang="es-ES" sz="6034" dirty="0">
                <a:solidFill>
                  <a:srgbClr val="FF0000"/>
                </a:solidFill>
              </a:rPr>
              <a:t>Tedavisi</a:t>
            </a:r>
            <a:endParaRPr lang="tr-TR" sz="6034" dirty="0">
              <a:solidFill>
                <a:srgbClr val="FF0000"/>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37</a:t>
            </a:fld>
            <a:endParaRPr lang="es-ES" dirty="0"/>
          </a:p>
        </p:txBody>
      </p:sp>
      <p:pic>
        <p:nvPicPr>
          <p:cNvPr id="5" name="Resim 4"/>
          <p:cNvPicPr>
            <a:picLocks noChangeAspect="1"/>
          </p:cNvPicPr>
          <p:nvPr/>
        </p:nvPicPr>
        <p:blipFill rotWithShape="1">
          <a:blip r:embed="rId2"/>
          <a:srcRect l="25848" t="31498" r="26148" b="12782"/>
          <a:stretch/>
        </p:blipFill>
        <p:spPr>
          <a:xfrm>
            <a:off x="1249692" y="2057400"/>
            <a:ext cx="10494803" cy="5123501"/>
          </a:xfrm>
          <a:prstGeom prst="rect">
            <a:avLst/>
          </a:prstGeom>
        </p:spPr>
      </p:pic>
    </p:spTree>
    <p:extLst>
      <p:ext uri="{BB962C8B-B14F-4D97-AF65-F5344CB8AC3E}">
        <p14:creationId xmlns:p14="http://schemas.microsoft.com/office/powerpoint/2010/main" val="1695960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489159" y="2423219"/>
            <a:ext cx="10908350" cy="5407838"/>
          </a:xfrm>
        </p:spPr>
        <p:txBody>
          <a:bodyPr/>
          <a:lstStyle/>
          <a:p>
            <a:r>
              <a:rPr lang="tr-TR" sz="5028" dirty="0">
                <a:solidFill>
                  <a:schemeClr val="tx1"/>
                </a:solidFill>
              </a:rPr>
              <a:t>80 yaş ve üzerinde düşme oranı %40-50'yi bulabilmektedir. Bu da yaşlının iskelet sisteminde kırıklara neden olmaktadır.</a:t>
            </a:r>
          </a:p>
          <a:p>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38</a:t>
            </a:fld>
            <a:endParaRPr lang="es-ES" dirty="0"/>
          </a:p>
        </p:txBody>
      </p:sp>
      <p:sp>
        <p:nvSpPr>
          <p:cNvPr id="5" name="Metin Yer Tutucusu 1"/>
          <p:cNvSpPr txBox="1">
            <a:spLocks/>
          </p:cNvSpPr>
          <p:nvPr/>
        </p:nvSpPr>
        <p:spPr>
          <a:xfrm>
            <a:off x="446892" y="1123306"/>
            <a:ext cx="12992883" cy="667268"/>
          </a:xfrm>
          <a:prstGeom prst="rect">
            <a:avLst/>
          </a:prstGeom>
        </p:spPr>
        <p:txBody>
          <a:bodyPr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rgbClr val="0E2673"/>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tr-TR" sz="6034" dirty="0">
                <a:solidFill>
                  <a:srgbClr val="FF0000"/>
                </a:solidFill>
              </a:rPr>
              <a:t>YAŞLI HASTALARDA EVDEKİ BAKIMDA DİKKAT EDİLECEK HUSUSLAR</a:t>
            </a:r>
          </a:p>
        </p:txBody>
      </p:sp>
    </p:spTree>
    <p:extLst>
      <p:ext uri="{BB962C8B-B14F-4D97-AF65-F5344CB8AC3E}">
        <p14:creationId xmlns:p14="http://schemas.microsoft.com/office/powerpoint/2010/main" val="685233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807858" y="1643956"/>
            <a:ext cx="12214969" cy="5407838"/>
          </a:xfrm>
        </p:spPr>
        <p:txBody>
          <a:bodyPr/>
          <a:lstStyle/>
          <a:p>
            <a:r>
              <a:rPr lang="tr-TR" sz="5028" dirty="0" err="1">
                <a:solidFill>
                  <a:schemeClr val="tx1"/>
                </a:solidFill>
              </a:rPr>
              <a:t>Nöropsikiyatrik</a:t>
            </a:r>
            <a:r>
              <a:rPr lang="tr-TR" sz="5028" dirty="0">
                <a:solidFill>
                  <a:schemeClr val="tx1"/>
                </a:solidFill>
              </a:rPr>
              <a:t> sorunlar: depresyon, </a:t>
            </a:r>
            <a:r>
              <a:rPr lang="tr-TR" sz="5028" dirty="0" err="1">
                <a:solidFill>
                  <a:schemeClr val="tx1"/>
                </a:solidFill>
              </a:rPr>
              <a:t>delirium</a:t>
            </a:r>
            <a:r>
              <a:rPr lang="tr-TR" sz="5028" dirty="0">
                <a:solidFill>
                  <a:schemeClr val="tx1"/>
                </a:solidFill>
              </a:rPr>
              <a:t>, </a:t>
            </a:r>
            <a:r>
              <a:rPr lang="tr-TR" sz="5028" dirty="0" err="1">
                <a:solidFill>
                  <a:schemeClr val="tx1"/>
                </a:solidFill>
              </a:rPr>
              <a:t>demans</a:t>
            </a:r>
            <a:r>
              <a:rPr lang="tr-TR" sz="5028" dirty="0">
                <a:solidFill>
                  <a:schemeClr val="tx1"/>
                </a:solidFill>
              </a:rPr>
              <a:t>, </a:t>
            </a:r>
            <a:r>
              <a:rPr lang="tr-TR" sz="5028" dirty="0" err="1">
                <a:solidFill>
                  <a:schemeClr val="tx1"/>
                </a:solidFill>
              </a:rPr>
              <a:t>serebrovasküler</a:t>
            </a:r>
            <a:r>
              <a:rPr lang="tr-TR" sz="5028" dirty="0">
                <a:solidFill>
                  <a:schemeClr val="tx1"/>
                </a:solidFill>
              </a:rPr>
              <a:t> hastalıklar yaşlı </a:t>
            </a:r>
            <a:r>
              <a:rPr lang="tr-TR" sz="5028" dirty="0" err="1">
                <a:solidFill>
                  <a:schemeClr val="tx1"/>
                </a:solidFill>
              </a:rPr>
              <a:t>populasyonda</a:t>
            </a:r>
            <a:r>
              <a:rPr lang="tr-TR" sz="5028" dirty="0">
                <a:solidFill>
                  <a:schemeClr val="tx1"/>
                </a:solidFill>
              </a:rPr>
              <a:t> çok yüksek oranda görülür.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39</a:t>
            </a:fld>
            <a:endParaRPr lang="es-ES" dirty="0"/>
          </a:p>
        </p:txBody>
      </p:sp>
    </p:spTree>
    <p:extLst>
      <p:ext uri="{BB962C8B-B14F-4D97-AF65-F5344CB8AC3E}">
        <p14:creationId xmlns:p14="http://schemas.microsoft.com/office/powerpoint/2010/main" val="3383104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996734" y="746994"/>
            <a:ext cx="11104057" cy="5179776"/>
          </a:xfrm>
        </p:spPr>
        <p:txBody>
          <a:bodyPr/>
          <a:lstStyle/>
          <a:p>
            <a:r>
              <a:rPr lang="tr-TR" sz="5028" dirty="0">
                <a:solidFill>
                  <a:schemeClr val="tx1"/>
                </a:solidFill>
              </a:rPr>
              <a:t>Diğer yaşlı bireylere göre, yaşlı diyaliz hastalarında düşmelere bağlı kırık riski daha fazladır.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40</a:t>
            </a:fld>
            <a:endParaRPr lang="es-ES" dirty="0"/>
          </a:p>
        </p:txBody>
      </p:sp>
      <p:pic>
        <p:nvPicPr>
          <p:cNvPr id="2052" name="Picture 4">
            <a:extLst>
              <a:ext uri="{FF2B5EF4-FFF2-40B4-BE49-F238E27FC236}">
                <a16:creationId xmlns:a16="http://schemas.microsoft.com/office/drawing/2014/main" id="{FDEA6956-BB6C-DA75-A3F9-9ACDF85C48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09340" y="3883199"/>
            <a:ext cx="5513487" cy="367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75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080017" y="1216920"/>
            <a:ext cx="11105569" cy="5963981"/>
          </a:xfrm>
        </p:spPr>
        <p:txBody>
          <a:bodyPr/>
          <a:lstStyle/>
          <a:p>
            <a:r>
              <a:rPr lang="tr-TR" sz="5028" dirty="0">
                <a:solidFill>
                  <a:schemeClr val="tx1"/>
                </a:solidFill>
              </a:rPr>
              <a:t>Düşmeler ve oluşabilecek kırıklar kronik böbrek yetmezliği nedeniyle diyaliz tedavisi alan yaşlı bireylerde mortalite ve </a:t>
            </a:r>
            <a:r>
              <a:rPr lang="tr-TR" sz="5028" dirty="0" err="1">
                <a:solidFill>
                  <a:schemeClr val="tx1"/>
                </a:solidFill>
              </a:rPr>
              <a:t>morbititenin</a:t>
            </a:r>
            <a:r>
              <a:rPr lang="tr-TR" sz="5028" dirty="0">
                <a:solidFill>
                  <a:schemeClr val="tx1"/>
                </a:solidFill>
              </a:rPr>
              <a:t> önemli bir nedenidir.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41</a:t>
            </a:fld>
            <a:endParaRPr lang="es-ES" dirty="0"/>
          </a:p>
        </p:txBody>
      </p:sp>
    </p:spTree>
    <p:extLst>
      <p:ext uri="{BB962C8B-B14F-4D97-AF65-F5344CB8AC3E}">
        <p14:creationId xmlns:p14="http://schemas.microsoft.com/office/powerpoint/2010/main" val="1606717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125176" y="583795"/>
            <a:ext cx="11480704" cy="7380376"/>
          </a:xfrm>
        </p:spPr>
        <p:txBody>
          <a:bodyPr/>
          <a:lstStyle/>
          <a:p>
            <a:r>
              <a:rPr lang="tr-TR" sz="5028" dirty="0">
                <a:solidFill>
                  <a:schemeClr val="tx1"/>
                </a:solidFill>
              </a:rPr>
              <a:t>Aynı zamanda düşmeler, yaşlı diyaliz hastalarında ciddi yaralanmalara, başkasına bağlı olmaya ,hastane ve bakımevlerine yatırılmalarına neden olmaktadır.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42</a:t>
            </a:fld>
            <a:endParaRPr lang="es-ES" dirty="0"/>
          </a:p>
        </p:txBody>
      </p:sp>
    </p:spTree>
    <p:extLst>
      <p:ext uri="{BB962C8B-B14F-4D97-AF65-F5344CB8AC3E}">
        <p14:creationId xmlns:p14="http://schemas.microsoft.com/office/powerpoint/2010/main" val="3254567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718872" y="1045029"/>
            <a:ext cx="12002029" cy="5751371"/>
          </a:xfrm>
        </p:spPr>
        <p:txBody>
          <a:bodyPr/>
          <a:lstStyle/>
          <a:p>
            <a:r>
              <a:rPr lang="tr-TR" sz="5028" dirty="0">
                <a:solidFill>
                  <a:schemeClr val="tx1"/>
                </a:solidFill>
              </a:rPr>
              <a:t>Hastaya evde bakım veren kişiyle yada bakım evindeki ilgili sağlık ekibiyle sık iletişim kurarak ilaçlarının zamanında hastanın yanına bırakılmaksızın bizzat içirilmesinin sağlanması gerekmektedir</a:t>
            </a:r>
            <a:r>
              <a:rPr lang="tr-TR" sz="5028" dirty="0"/>
              <a:t>.</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43</a:t>
            </a:fld>
            <a:endParaRPr lang="es-ES" dirty="0"/>
          </a:p>
        </p:txBody>
      </p:sp>
    </p:spTree>
    <p:extLst>
      <p:ext uri="{BB962C8B-B14F-4D97-AF65-F5344CB8AC3E}">
        <p14:creationId xmlns:p14="http://schemas.microsoft.com/office/powerpoint/2010/main" val="1363679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358639" y="1189190"/>
            <a:ext cx="10722496" cy="6370485"/>
          </a:xfrm>
        </p:spPr>
        <p:txBody>
          <a:bodyPr/>
          <a:lstStyle/>
          <a:p>
            <a:r>
              <a:rPr lang="tr-TR" sz="5531" dirty="0">
                <a:solidFill>
                  <a:schemeClr val="tx1"/>
                </a:solidFill>
              </a:rPr>
              <a:t>Diyaliz merkezimizde tedavi gören hastalar özel servis arabaları ile taşınmaktadır.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44</a:t>
            </a:fld>
            <a:endParaRPr lang="es-ES" dirty="0"/>
          </a:p>
        </p:txBody>
      </p:sp>
      <p:sp>
        <p:nvSpPr>
          <p:cNvPr id="2" name="Metin kutusu 1">
            <a:extLst>
              <a:ext uri="{FF2B5EF4-FFF2-40B4-BE49-F238E27FC236}">
                <a16:creationId xmlns:a16="http://schemas.microsoft.com/office/drawing/2014/main" id="{7CE3DAEE-4643-3A2D-8733-05B77D3079F5}"/>
              </a:ext>
            </a:extLst>
          </p:cNvPr>
          <p:cNvSpPr txBox="1"/>
          <p:nvPr/>
        </p:nvSpPr>
        <p:spPr>
          <a:xfrm>
            <a:off x="1820073" y="605580"/>
            <a:ext cx="7725139" cy="1794594"/>
          </a:xfrm>
          <a:prstGeom prst="rect">
            <a:avLst/>
          </a:prstGeom>
          <a:noFill/>
        </p:spPr>
        <p:txBody>
          <a:bodyPr wrap="square" rtlCol="0">
            <a:spAutoFit/>
          </a:bodyPr>
          <a:lstStyle/>
          <a:p>
            <a:r>
              <a:rPr lang="tr-TR" sz="5531" dirty="0">
                <a:solidFill>
                  <a:srgbClr val="FF0000"/>
                </a:solidFill>
              </a:rPr>
              <a:t>BİZ KENDİ MERKEZİMİZDE NELER YAPIYORUZ?</a:t>
            </a:r>
          </a:p>
        </p:txBody>
      </p:sp>
    </p:spTree>
    <p:extLst>
      <p:ext uri="{BB962C8B-B14F-4D97-AF65-F5344CB8AC3E}">
        <p14:creationId xmlns:p14="http://schemas.microsoft.com/office/powerpoint/2010/main" val="178493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056674" y="923950"/>
            <a:ext cx="11704896" cy="6256951"/>
          </a:xfrm>
        </p:spPr>
        <p:txBody>
          <a:bodyPr>
            <a:normAutofit lnSpcReduction="10000"/>
          </a:bodyPr>
          <a:lstStyle/>
          <a:p>
            <a:r>
              <a:rPr lang="tr-TR" sz="5028" dirty="0">
                <a:solidFill>
                  <a:schemeClr val="tx1"/>
                </a:solidFill>
              </a:rPr>
              <a:t>Özellikle yaşlı hastaların transferlerinin güvenli bir şekilde gerçekleştirilebilmesi ve istenmeyen olay ve komplikasyonların önlenebilmesi için ,hastanın personel eşliğinde ;</a:t>
            </a:r>
          </a:p>
          <a:p>
            <a:pPr>
              <a:buFont typeface="Wingdings" panose="05000000000000000000" pitchFamily="2" charset="2"/>
              <a:buChar char="ü"/>
            </a:pPr>
            <a:r>
              <a:rPr lang="tr-TR" sz="5028" dirty="0">
                <a:solidFill>
                  <a:schemeClr val="tx1"/>
                </a:solidFill>
              </a:rPr>
              <a:t>servis aracına binmesi,</a:t>
            </a:r>
          </a:p>
          <a:p>
            <a:pPr>
              <a:buFont typeface="Wingdings" panose="05000000000000000000" pitchFamily="2" charset="2"/>
              <a:buChar char="ü"/>
            </a:pPr>
            <a:r>
              <a:rPr lang="tr-TR" sz="5028" dirty="0">
                <a:solidFill>
                  <a:schemeClr val="tx1"/>
                </a:solidFill>
              </a:rPr>
              <a:t>emniyet kemerinin bağlanması,</a:t>
            </a:r>
          </a:p>
          <a:p>
            <a:pPr>
              <a:buFont typeface="Wingdings" panose="05000000000000000000" pitchFamily="2" charset="2"/>
              <a:buChar char="ü"/>
            </a:pPr>
            <a:r>
              <a:rPr lang="tr-TR" sz="5028" dirty="0">
                <a:solidFill>
                  <a:schemeClr val="tx1"/>
                </a:solidFill>
              </a:rPr>
              <a:t>hastanın genel durumunun izlenmesi gereklidir.</a:t>
            </a:r>
            <a:endParaRPr lang="tr-TR" sz="5028"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45</a:t>
            </a:fld>
            <a:endParaRPr lang="es-ES" dirty="0"/>
          </a:p>
        </p:txBody>
      </p:sp>
    </p:spTree>
    <p:extLst>
      <p:ext uri="{BB962C8B-B14F-4D97-AF65-F5344CB8AC3E}">
        <p14:creationId xmlns:p14="http://schemas.microsoft.com/office/powerpoint/2010/main" val="535225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189512" y="908953"/>
            <a:ext cx="11550021" cy="6854373"/>
          </a:xfrm>
        </p:spPr>
        <p:txBody>
          <a:bodyPr/>
          <a:lstStyle/>
          <a:p>
            <a:r>
              <a:rPr lang="tr-TR" sz="5028" dirty="0">
                <a:solidFill>
                  <a:schemeClr val="tx1"/>
                </a:solidFill>
              </a:rPr>
              <a:t>Hastaların tedbirlerle transfere hazırlanması, yürümekte ekstra  zorluk çeken yada ampütasyona uğramış hastalarda tekerlekli sandalye aracılığıyla yardım edilmesi transfer sürecini olumlu etkileyen faktörlerdendir.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46</a:t>
            </a:fld>
            <a:endParaRPr lang="es-ES" dirty="0"/>
          </a:p>
        </p:txBody>
      </p:sp>
    </p:spTree>
    <p:extLst>
      <p:ext uri="{BB962C8B-B14F-4D97-AF65-F5344CB8AC3E}">
        <p14:creationId xmlns:p14="http://schemas.microsoft.com/office/powerpoint/2010/main" val="3205250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325575" y="1150776"/>
            <a:ext cx="11280306" cy="7380376"/>
          </a:xfrm>
        </p:spPr>
        <p:txBody>
          <a:bodyPr/>
          <a:lstStyle/>
          <a:p>
            <a:r>
              <a:rPr lang="tr-TR" sz="5028" dirty="0">
                <a:solidFill>
                  <a:schemeClr val="tx1"/>
                </a:solidFill>
              </a:rPr>
              <a:t>Hasta ikramı varsa yanıklardan kaçınmak için sıcak ikramlar verilmemelidir.</a:t>
            </a:r>
          </a:p>
          <a:p>
            <a:r>
              <a:rPr lang="tr-TR" sz="5028" dirty="0">
                <a:solidFill>
                  <a:schemeClr val="tx1"/>
                </a:solidFill>
              </a:rPr>
              <a:t>Yaşlı diyaliz hastalarında düşmenin  önlenmesi sağlık personeli için önemli bir sağlık bakım hedefidir.</a:t>
            </a:r>
          </a:p>
          <a:p>
            <a:endParaRPr lang="tr-TR" sz="5531"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47</a:t>
            </a:fld>
            <a:endParaRPr lang="es-ES" dirty="0"/>
          </a:p>
        </p:txBody>
      </p:sp>
    </p:spTree>
    <p:extLst>
      <p:ext uri="{BB962C8B-B14F-4D97-AF65-F5344CB8AC3E}">
        <p14:creationId xmlns:p14="http://schemas.microsoft.com/office/powerpoint/2010/main" val="15149561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6719887" y="94349"/>
            <a:ext cx="5776660" cy="7107634"/>
          </a:xfrm>
        </p:spPr>
        <p:txBody>
          <a:bodyPr/>
          <a:lstStyle/>
          <a:p>
            <a:r>
              <a:rPr lang="tr-TR" sz="5028" dirty="0">
                <a:solidFill>
                  <a:schemeClr val="tx1"/>
                </a:solidFill>
              </a:rPr>
              <a:t>Düşme riskinin belirlenmesi için </a:t>
            </a:r>
            <a:r>
              <a:rPr lang="tr-TR" sz="5028" dirty="0" err="1">
                <a:solidFill>
                  <a:schemeClr val="tx1"/>
                </a:solidFill>
              </a:rPr>
              <a:t>itaki</a:t>
            </a:r>
            <a:r>
              <a:rPr lang="tr-TR" sz="5028" dirty="0">
                <a:solidFill>
                  <a:schemeClr val="tx1"/>
                </a:solidFill>
              </a:rPr>
              <a:t> ölçeği kullanılmaktadır.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48</a:t>
            </a:fld>
            <a:endParaRPr lang="es-ES" dirty="0"/>
          </a:p>
        </p:txBody>
      </p:sp>
      <p:pic>
        <p:nvPicPr>
          <p:cNvPr id="6" name="Resim 5">
            <a:extLst>
              <a:ext uri="{FF2B5EF4-FFF2-40B4-BE49-F238E27FC236}">
                <a16:creationId xmlns:a16="http://schemas.microsoft.com/office/drawing/2014/main" id="{86494B73-6EEC-E345-EDF4-720C167720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48069" y="1558010"/>
            <a:ext cx="6549843" cy="4912383"/>
          </a:xfrm>
          <a:prstGeom prst="rect">
            <a:avLst/>
          </a:prstGeom>
          <a:solidFill>
            <a:schemeClr val="bg1"/>
          </a:solidFill>
        </p:spPr>
      </p:pic>
      <p:sp>
        <p:nvSpPr>
          <p:cNvPr id="7" name="Dikdörtgen 6">
            <a:extLst>
              <a:ext uri="{FF2B5EF4-FFF2-40B4-BE49-F238E27FC236}">
                <a16:creationId xmlns:a16="http://schemas.microsoft.com/office/drawing/2014/main" id="{7982767B-06BB-DF84-14A8-434A813522CB}"/>
              </a:ext>
            </a:extLst>
          </p:cNvPr>
          <p:cNvSpPr/>
          <p:nvPr/>
        </p:nvSpPr>
        <p:spPr>
          <a:xfrm>
            <a:off x="1919155" y="1488418"/>
            <a:ext cx="1603835" cy="28067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sz="2263"/>
          </a:p>
        </p:txBody>
      </p:sp>
      <p:sp>
        <p:nvSpPr>
          <p:cNvPr id="8" name="Dikdörtgen 7">
            <a:extLst>
              <a:ext uri="{FF2B5EF4-FFF2-40B4-BE49-F238E27FC236}">
                <a16:creationId xmlns:a16="http://schemas.microsoft.com/office/drawing/2014/main" id="{3AD3EF64-C23A-7481-A368-DF15770282DB}"/>
              </a:ext>
            </a:extLst>
          </p:cNvPr>
          <p:cNvSpPr/>
          <p:nvPr/>
        </p:nvSpPr>
        <p:spPr>
          <a:xfrm>
            <a:off x="3157963" y="4804386"/>
            <a:ext cx="1202876" cy="9623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sz="2263"/>
          </a:p>
        </p:txBody>
      </p:sp>
    </p:spTree>
    <p:extLst>
      <p:ext uri="{BB962C8B-B14F-4D97-AF65-F5344CB8AC3E}">
        <p14:creationId xmlns:p14="http://schemas.microsoft.com/office/powerpoint/2010/main" val="12164849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862533" y="1017460"/>
            <a:ext cx="10872091" cy="6679038"/>
          </a:xfrm>
        </p:spPr>
        <p:txBody>
          <a:bodyPr/>
          <a:lstStyle/>
          <a:p>
            <a:r>
              <a:rPr lang="tr-TR" sz="5028" dirty="0">
                <a:solidFill>
                  <a:schemeClr val="tx1"/>
                </a:solidFill>
              </a:rPr>
              <a:t>Riski yüksek hastalar personel eşliğinde tartıya ve diyaliz koltuğuna alınmalıdır.</a:t>
            </a:r>
          </a:p>
          <a:p>
            <a:endParaRPr lang="tr-TR" sz="5028" dirty="0">
              <a:solidFill>
                <a:schemeClr val="tx1"/>
              </a:solidFill>
            </a:endParaRPr>
          </a:p>
          <a:p>
            <a:r>
              <a:rPr lang="tr-TR" sz="5028" dirty="0">
                <a:solidFill>
                  <a:schemeClr val="tx1"/>
                </a:solidFill>
              </a:rPr>
              <a:t>Tedavi bitiminde personel </a:t>
            </a:r>
            <a:r>
              <a:rPr lang="tr-TR" sz="5028" dirty="0" err="1">
                <a:solidFill>
                  <a:schemeClr val="tx1"/>
                </a:solidFill>
              </a:rPr>
              <a:t>refakatında</a:t>
            </a:r>
            <a:r>
              <a:rPr lang="tr-TR" sz="5028" dirty="0">
                <a:solidFill>
                  <a:schemeClr val="tx1"/>
                </a:solidFill>
              </a:rPr>
              <a:t> araçlara transferi yapılmalıdır.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49</a:t>
            </a:fld>
            <a:endParaRPr lang="es-ES" dirty="0"/>
          </a:p>
        </p:txBody>
      </p:sp>
    </p:spTree>
    <p:extLst>
      <p:ext uri="{BB962C8B-B14F-4D97-AF65-F5344CB8AC3E}">
        <p14:creationId xmlns:p14="http://schemas.microsoft.com/office/powerpoint/2010/main" val="1895466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400731" y="-827314"/>
            <a:ext cx="10638311" cy="3590285"/>
          </a:xfrm>
        </p:spPr>
        <p:txBody>
          <a:bodyPr/>
          <a:lstStyle/>
          <a:p>
            <a:pPr algn="ctr"/>
            <a:r>
              <a:rPr lang="tr-TR" sz="5028" dirty="0">
                <a:solidFill>
                  <a:schemeClr val="tx1"/>
                </a:solidFill>
              </a:rPr>
              <a:t>Amblemler asılmalıdır.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50</a:t>
            </a:fld>
            <a:endParaRPr lang="es-ES"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324" y="1323727"/>
            <a:ext cx="7608317" cy="5857174"/>
          </a:xfrm>
          <a:prstGeom prst="rect">
            <a:avLst/>
          </a:prstGeom>
        </p:spPr>
      </p:pic>
    </p:spTree>
    <p:extLst>
      <p:ext uri="{BB962C8B-B14F-4D97-AF65-F5344CB8AC3E}">
        <p14:creationId xmlns:p14="http://schemas.microsoft.com/office/powerpoint/2010/main" val="2978490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p:txBody>
          <a:bodyPr>
            <a:normAutofit fontScale="92500" lnSpcReduction="10000"/>
          </a:bodyPr>
          <a:lstStyle/>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51</a:t>
            </a:fld>
            <a:endParaRPr lang="es-ES"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0604" y="743206"/>
            <a:ext cx="9638566" cy="6629576"/>
          </a:xfrm>
          <a:prstGeom prst="rect">
            <a:avLst/>
          </a:prstGeom>
        </p:spPr>
      </p:pic>
    </p:spTree>
    <p:extLst>
      <p:ext uri="{BB962C8B-B14F-4D97-AF65-F5344CB8AC3E}">
        <p14:creationId xmlns:p14="http://schemas.microsoft.com/office/powerpoint/2010/main" val="870163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175742" y="1229924"/>
            <a:ext cx="11611040" cy="5407838"/>
          </a:xfrm>
        </p:spPr>
        <p:txBody>
          <a:bodyPr>
            <a:normAutofit lnSpcReduction="10000"/>
          </a:bodyPr>
          <a:lstStyle/>
          <a:p>
            <a:pPr marL="0" indent="0" algn="ctr">
              <a:buNone/>
            </a:pPr>
            <a:r>
              <a:rPr lang="tr-TR" sz="6034" dirty="0">
                <a:solidFill>
                  <a:srgbClr val="FF0000"/>
                </a:solidFill>
              </a:rPr>
              <a:t>Önlemler</a:t>
            </a:r>
          </a:p>
          <a:p>
            <a:r>
              <a:rPr lang="tr-TR" sz="5028" dirty="0">
                <a:solidFill>
                  <a:schemeClr val="tx1"/>
                </a:solidFill>
              </a:rPr>
              <a:t>Mobilyaları daha yüksek ve sabit yerleştirilmesi</a:t>
            </a:r>
          </a:p>
          <a:p>
            <a:r>
              <a:rPr lang="tr-TR" sz="5028" dirty="0">
                <a:solidFill>
                  <a:schemeClr val="tx1"/>
                </a:solidFill>
              </a:rPr>
              <a:t>Yatağa yatacak olan yaşlının boy ve kilosuna göre kişiye özel yatak boyları ayarlanması</a:t>
            </a:r>
          </a:p>
          <a:p>
            <a:r>
              <a:rPr lang="tr-TR" sz="5028" dirty="0">
                <a:solidFill>
                  <a:schemeClr val="tx1"/>
                </a:solidFill>
              </a:rPr>
              <a:t> Koridorda eski halı veya kilim bulundurulmamalı</a:t>
            </a:r>
          </a:p>
          <a:p>
            <a:endParaRPr lang="tr-TR" sz="5028" dirty="0">
              <a:solidFill>
                <a:schemeClr val="tx1"/>
              </a:solidFill>
            </a:endParaRPr>
          </a:p>
          <a:p>
            <a:endParaRPr lang="tr-TR" sz="6034"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52</a:t>
            </a:fld>
            <a:endParaRPr lang="es-ES" dirty="0"/>
          </a:p>
        </p:txBody>
      </p:sp>
    </p:spTree>
    <p:extLst>
      <p:ext uri="{BB962C8B-B14F-4D97-AF65-F5344CB8AC3E}">
        <p14:creationId xmlns:p14="http://schemas.microsoft.com/office/powerpoint/2010/main" val="35482454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006018" y="348971"/>
            <a:ext cx="12016809" cy="7696860"/>
          </a:xfrm>
        </p:spPr>
        <p:txBody>
          <a:bodyPr/>
          <a:lstStyle/>
          <a:p>
            <a:r>
              <a:rPr lang="tr-TR" sz="5028" dirty="0">
                <a:solidFill>
                  <a:schemeClr val="tx1"/>
                </a:solidFill>
              </a:rPr>
              <a:t>Tuvaletleri klozet olarak tasarlanıp, yaşlının boyu ve kilosuna göre yüksekliği ayarlanmalı.</a:t>
            </a:r>
          </a:p>
          <a:p>
            <a:r>
              <a:rPr lang="tr-TR" sz="5028" dirty="0">
                <a:solidFill>
                  <a:schemeClr val="tx1"/>
                </a:solidFill>
              </a:rPr>
              <a:t>Tuvalet ve banyolara oturup kalkma esnasında her iki kol için uygun barlar koyulmalı.</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53</a:t>
            </a:fld>
            <a:endParaRPr lang="es-ES" dirty="0"/>
          </a:p>
        </p:txBody>
      </p:sp>
    </p:spTree>
    <p:extLst>
      <p:ext uri="{BB962C8B-B14F-4D97-AF65-F5344CB8AC3E}">
        <p14:creationId xmlns:p14="http://schemas.microsoft.com/office/powerpoint/2010/main" val="34303399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022155" y="1075918"/>
            <a:ext cx="11583725" cy="5407838"/>
          </a:xfrm>
        </p:spPr>
        <p:txBody>
          <a:bodyPr/>
          <a:lstStyle/>
          <a:p>
            <a:r>
              <a:rPr lang="tr-TR" sz="5028" dirty="0">
                <a:solidFill>
                  <a:schemeClr val="tx1"/>
                </a:solidFill>
              </a:rPr>
              <a:t>Ev içinde basamak veya merdivenler için uygun yükseklikte tutunma barları ve uygun aydınlatmalar önerilir.</a:t>
            </a:r>
            <a:endParaRPr lang="tr-TR" sz="5028" dirty="0"/>
          </a:p>
          <a:p>
            <a:endParaRPr lang="tr-TR" sz="6034"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54</a:t>
            </a:fld>
            <a:endParaRPr lang="es-ES" dirty="0"/>
          </a:p>
        </p:txBody>
      </p:sp>
    </p:spTree>
    <p:extLst>
      <p:ext uri="{BB962C8B-B14F-4D97-AF65-F5344CB8AC3E}">
        <p14:creationId xmlns:p14="http://schemas.microsoft.com/office/powerpoint/2010/main" val="3374686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1589080" y="752578"/>
            <a:ext cx="11850695" cy="7302450"/>
          </a:xfrm>
        </p:spPr>
        <p:txBody>
          <a:bodyPr/>
          <a:lstStyle/>
          <a:p>
            <a:pPr marL="0" indent="0">
              <a:buNone/>
            </a:pPr>
            <a:r>
              <a:rPr lang="tr-TR" sz="6034" dirty="0">
                <a:solidFill>
                  <a:schemeClr val="tx1"/>
                </a:solidFill>
              </a:rPr>
              <a:t>2020 Yılı Verilerine Göre Hemodiyalize Giren %36,63  nü Diyabetik Hastalar Oluşturmaktadır.</a:t>
            </a:r>
          </a:p>
          <a:p>
            <a:endParaRPr lang="tr-TR" dirty="0"/>
          </a:p>
        </p:txBody>
      </p:sp>
      <p:sp>
        <p:nvSpPr>
          <p:cNvPr id="4" name="Slayt Numarası Yer Tutucusu 3"/>
          <p:cNvSpPr>
            <a:spLocks noGrp="1"/>
          </p:cNvSpPr>
          <p:nvPr>
            <p:ph type="sldNum" sz="quarter" idx="18"/>
          </p:nvPr>
        </p:nvSpPr>
        <p:spPr/>
        <p:txBody>
          <a:bodyPr/>
          <a:lstStyle/>
          <a:p>
            <a:fld id="{E88D28BB-06E2-AC40-9007-E9A00BD276C0}" type="slidenum">
              <a:rPr lang="es-ES" smtClean="0"/>
              <a:pPr/>
              <a:t>55</a:t>
            </a:fld>
            <a:endParaRPr lang="es-ES" dirty="0"/>
          </a:p>
        </p:txBody>
      </p:sp>
    </p:spTree>
    <p:extLst>
      <p:ext uri="{BB962C8B-B14F-4D97-AF65-F5344CB8AC3E}">
        <p14:creationId xmlns:p14="http://schemas.microsoft.com/office/powerpoint/2010/main" val="23742588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B9EE005A-9435-FC91-5D50-EC0150DC3166}"/>
              </a:ext>
            </a:extLst>
          </p:cNvPr>
          <p:cNvSpPr>
            <a:spLocks noGrp="1"/>
          </p:cNvSpPr>
          <p:nvPr>
            <p:ph type="body" sz="quarter" idx="12"/>
          </p:nvPr>
        </p:nvSpPr>
        <p:spPr>
          <a:xfrm>
            <a:off x="689329" y="989714"/>
            <a:ext cx="7668753" cy="667268"/>
          </a:xfrm>
        </p:spPr>
        <p:txBody>
          <a:bodyPr>
            <a:noAutofit/>
          </a:bodyPr>
          <a:lstStyle/>
          <a:p>
            <a:r>
              <a:rPr lang="tr-TR" sz="6034" dirty="0">
                <a:solidFill>
                  <a:srgbClr val="FF0000"/>
                </a:solidFill>
              </a:rPr>
              <a:t>SONUÇ</a:t>
            </a:r>
          </a:p>
        </p:txBody>
      </p:sp>
      <p:sp>
        <p:nvSpPr>
          <p:cNvPr id="3" name="Metin Yer Tutucusu 2"/>
          <p:cNvSpPr>
            <a:spLocks noGrp="1"/>
          </p:cNvSpPr>
          <p:nvPr>
            <p:ph type="body" sz="quarter" idx="13"/>
          </p:nvPr>
        </p:nvSpPr>
        <p:spPr>
          <a:xfrm>
            <a:off x="689329" y="1656982"/>
            <a:ext cx="12333498" cy="5407838"/>
          </a:xfrm>
        </p:spPr>
        <p:txBody>
          <a:bodyPr>
            <a:normAutofit fontScale="92500" lnSpcReduction="20000"/>
          </a:bodyPr>
          <a:lstStyle/>
          <a:p>
            <a:endParaRPr lang="tr-TR" sz="4022" dirty="0"/>
          </a:p>
          <a:p>
            <a:r>
              <a:rPr lang="tr-TR" sz="4022" dirty="0">
                <a:solidFill>
                  <a:schemeClr val="tx1"/>
                </a:solidFill>
              </a:rPr>
              <a:t>Kronik böbrek hastalığı olan yaşlı hastaya, hastalığını idare etme ve adapte olmaya yardımcı olacak sağlık bakımı süreci içinde bir işbirliğin doğmasına olanak sağlayan yetkilendirme ve gücün artmasını yalnızca kişinin aktif katılımı (egzersizle ve yurttaşlık görevi ile ilişkili olarak) destekleyecektir. </a:t>
            </a:r>
          </a:p>
          <a:p>
            <a:r>
              <a:rPr lang="tr-TR" sz="4022" dirty="0">
                <a:solidFill>
                  <a:schemeClr val="tx1"/>
                </a:solidFill>
              </a:rPr>
              <a:t>Yaşlılık dönemde hedeflenen fiziksel, psikolojik, sosyal ve üretken açıdan iyilik hali olmalıdır.</a:t>
            </a:r>
          </a:p>
          <a:p>
            <a:r>
              <a:rPr lang="tr-TR" sz="4022" dirty="0">
                <a:solidFill>
                  <a:schemeClr val="tx1"/>
                </a:solidFill>
              </a:rPr>
              <a:t>Gerektiğinde bu gruba destek sağlamak ve onlarla etkili iletişim kurmak için böbrek hastalarının bakımına katkıda bulunan sağlık profesyonellerine gereksinim vardır.</a:t>
            </a:r>
          </a:p>
          <a:p>
            <a:endParaRPr lang="tr-TR" sz="2263"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56</a:t>
            </a:fld>
            <a:endParaRPr lang="es-ES" dirty="0"/>
          </a:p>
        </p:txBody>
      </p:sp>
    </p:spTree>
    <p:extLst>
      <p:ext uri="{BB962C8B-B14F-4D97-AF65-F5344CB8AC3E}">
        <p14:creationId xmlns:p14="http://schemas.microsoft.com/office/powerpoint/2010/main" val="13150570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8B8C0F4-5A15-E895-A4CF-D4B0814CC4F7}"/>
              </a:ext>
            </a:extLst>
          </p:cNvPr>
          <p:cNvSpPr>
            <a:spLocks noGrp="1"/>
          </p:cNvSpPr>
          <p:nvPr>
            <p:ph type="body" sz="quarter" idx="12"/>
          </p:nvPr>
        </p:nvSpPr>
        <p:spPr>
          <a:xfrm>
            <a:off x="2237081" y="199928"/>
            <a:ext cx="8965611" cy="5407838"/>
          </a:xfrm>
        </p:spPr>
        <p:txBody>
          <a:bodyPr/>
          <a:lstStyle/>
          <a:p>
            <a:pPr marL="0" indent="0" algn="ctr">
              <a:buNone/>
            </a:pPr>
            <a:r>
              <a:rPr lang="tr-TR" sz="6034" b="1" dirty="0"/>
              <a:t>UNUTMAYALIM YAŞAYAN HERKES BİR GÜN YAŞLANACAKTIR..</a:t>
            </a:r>
          </a:p>
        </p:txBody>
      </p:sp>
      <p:sp>
        <p:nvSpPr>
          <p:cNvPr id="4" name="Slayt Numarası Yer Tutucusu 3">
            <a:extLst>
              <a:ext uri="{FF2B5EF4-FFF2-40B4-BE49-F238E27FC236}">
                <a16:creationId xmlns:a16="http://schemas.microsoft.com/office/drawing/2014/main" id="{288DAEA5-1C51-F3AC-8603-5DF69679592E}"/>
              </a:ext>
            </a:extLst>
          </p:cNvPr>
          <p:cNvSpPr>
            <a:spLocks noGrp="1"/>
          </p:cNvSpPr>
          <p:nvPr>
            <p:ph type="sldNum" sz="quarter" idx="18"/>
          </p:nvPr>
        </p:nvSpPr>
        <p:spPr/>
        <p:txBody>
          <a:bodyPr/>
          <a:lstStyle/>
          <a:p>
            <a:fld id="{E88D28BB-06E2-AC40-9007-E9A00BD276C0}" type="slidenum">
              <a:rPr lang="es-ES" smtClean="0"/>
              <a:pPr/>
              <a:t>57</a:t>
            </a:fld>
            <a:endParaRPr lang="es-ES" dirty="0"/>
          </a:p>
        </p:txBody>
      </p:sp>
      <p:pic>
        <p:nvPicPr>
          <p:cNvPr id="1026" name="Picture 2" descr="Divers groupes de personnes âgées actives : image vectorielle de stock  (libre de droits) 628686794 | Shutterstock">
            <a:extLst>
              <a:ext uri="{FF2B5EF4-FFF2-40B4-BE49-F238E27FC236}">
                <a16:creationId xmlns:a16="http://schemas.microsoft.com/office/drawing/2014/main" id="{3CF1FE25-921B-E493-267B-7179AB10CF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613"/>
          <a:stretch/>
        </p:blipFill>
        <p:spPr bwMode="auto">
          <a:xfrm>
            <a:off x="3624813" y="4303422"/>
            <a:ext cx="6190149" cy="305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2102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2"/>
          </p:nvPr>
        </p:nvSpPr>
        <p:spPr>
          <a:xfrm>
            <a:off x="2598710" y="557803"/>
            <a:ext cx="7668753" cy="667268"/>
          </a:xfrm>
        </p:spPr>
        <p:txBody>
          <a:bodyPr>
            <a:noAutofit/>
          </a:bodyPr>
          <a:lstStyle/>
          <a:p>
            <a:r>
              <a:rPr lang="tr-TR" sz="6034" dirty="0">
                <a:solidFill>
                  <a:srgbClr val="FF0000"/>
                </a:solidFill>
              </a:rPr>
              <a:t>KAYNAKLAR</a:t>
            </a:r>
          </a:p>
        </p:txBody>
      </p:sp>
      <p:sp>
        <p:nvSpPr>
          <p:cNvPr id="3" name="Metin Yer Tutucusu 2"/>
          <p:cNvSpPr>
            <a:spLocks noGrp="1"/>
          </p:cNvSpPr>
          <p:nvPr>
            <p:ph type="body" sz="quarter" idx="13"/>
          </p:nvPr>
        </p:nvSpPr>
        <p:spPr>
          <a:xfrm>
            <a:off x="1368879" y="1332250"/>
            <a:ext cx="11237002" cy="5407838"/>
          </a:xfrm>
        </p:spPr>
        <p:txBody>
          <a:bodyPr>
            <a:normAutofit lnSpcReduction="10000"/>
          </a:bodyPr>
          <a:lstStyle/>
          <a:p>
            <a:r>
              <a:rPr lang="tr-TR" dirty="0">
                <a:solidFill>
                  <a:schemeClr val="tx1"/>
                </a:solidFill>
                <a:hlinkClick r:id="rId2">
                  <a:extLst>
                    <a:ext uri="{A12FA001-AC4F-418D-AE19-62706E023703}">
                      <ahyp:hlinkClr xmlns:ahyp="http://schemas.microsoft.com/office/drawing/2018/hyperlinkcolor" val="tx"/>
                    </a:ext>
                  </a:extLst>
                </a:hlinkClick>
              </a:rPr>
              <a:t>YAŞLILARDA DİYALİZ TEDAVİSİ (diyaliz.net)</a:t>
            </a:r>
            <a:endParaRPr lang="tr-TR" dirty="0">
              <a:solidFill>
                <a:schemeClr val="tx1"/>
              </a:solidFill>
            </a:endParaRPr>
          </a:p>
          <a:p>
            <a:r>
              <a:rPr lang="tr-TR" dirty="0">
                <a:solidFill>
                  <a:schemeClr val="tx1"/>
                </a:solidFill>
                <a:hlinkClick r:id="rId3">
                  <a:extLst>
                    <a:ext uri="{A12FA001-AC4F-418D-AE19-62706E023703}">
                      <ahyp:hlinkClr xmlns:ahyp="http://schemas.microsoft.com/office/drawing/2018/hyperlinkcolor" val="tx"/>
                    </a:ext>
                  </a:extLst>
                </a:hlinkClick>
              </a:rPr>
              <a:t>02.Neval DUMAN Yaşlı Hasta ve Diyaliz uygulaması (turkhipertansiyon.org)</a:t>
            </a:r>
            <a:endParaRPr lang="tr-TR" dirty="0">
              <a:solidFill>
                <a:schemeClr val="tx1"/>
              </a:solidFill>
            </a:endParaRPr>
          </a:p>
          <a:p>
            <a:r>
              <a:rPr lang="tr-TR" dirty="0">
                <a:solidFill>
                  <a:schemeClr val="tx1"/>
                </a:solidFill>
                <a:hlinkClick r:id="rId4">
                  <a:extLst>
                    <a:ext uri="{A12FA001-AC4F-418D-AE19-62706E023703}">
                      <ahyp:hlinkClr xmlns:ahyp="http://schemas.microsoft.com/office/drawing/2018/hyperlinkcolor" val="tx"/>
                    </a:ext>
                  </a:extLst>
                </a:hlinkClick>
              </a:rPr>
              <a:t>yerli_gulbasak (sosyalarastirmalar.com)</a:t>
            </a:r>
            <a:endParaRPr lang="tr-TR" dirty="0">
              <a:solidFill>
                <a:schemeClr val="tx1"/>
              </a:solidFill>
            </a:endParaRPr>
          </a:p>
          <a:p>
            <a:r>
              <a:rPr lang="tr-TR" dirty="0" err="1">
                <a:solidFill>
                  <a:schemeClr val="tx1"/>
                </a:solidFill>
              </a:rPr>
              <a:t>ELDERLY_tur</a:t>
            </a:r>
            <a:r>
              <a:rPr lang="tr-TR" dirty="0">
                <a:solidFill>
                  <a:schemeClr val="tx1"/>
                </a:solidFill>
              </a:rPr>
              <a:t> geriatri kitap.pdf EDTNA--ERCA</a:t>
            </a:r>
          </a:p>
          <a:p>
            <a:r>
              <a:rPr lang="tr-TR" dirty="0">
                <a:solidFill>
                  <a:schemeClr val="tx1"/>
                </a:solidFill>
              </a:rPr>
              <a:t>Bahar </a:t>
            </a:r>
            <a:r>
              <a:rPr lang="tr-TR" dirty="0" err="1">
                <a:solidFill>
                  <a:schemeClr val="tx1"/>
                </a:solidFill>
              </a:rPr>
              <a:t>İnkaya</a:t>
            </a:r>
            <a:r>
              <a:rPr lang="tr-TR" dirty="0">
                <a:solidFill>
                  <a:schemeClr val="tx1"/>
                </a:solidFill>
              </a:rPr>
              <a:t>-Yaşlılık ve Yaşlanma ile ilgili Temel Kavramların Tanımlanması</a:t>
            </a:r>
          </a:p>
          <a:p>
            <a:r>
              <a:rPr lang="tr-TR" dirty="0">
                <a:solidFill>
                  <a:schemeClr val="tx1"/>
                </a:solidFill>
                <a:hlinkClick r:id="rId5">
                  <a:extLst>
                    <a:ext uri="{A12FA001-AC4F-418D-AE19-62706E023703}">
                      <ahyp:hlinkClr xmlns:ahyp="http://schemas.microsoft.com/office/drawing/2018/hyperlinkcolor" val="tx"/>
                    </a:ext>
                  </a:extLst>
                </a:hlinkClick>
              </a:rPr>
              <a:t>Prof. Dr. Ahmet Akgül - Yaşlılar için ev dizaynı (ahmetakgul.com.tr)</a:t>
            </a:r>
            <a:endParaRPr lang="tr-TR" dirty="0">
              <a:solidFill>
                <a:schemeClr val="tx1"/>
              </a:solidFill>
            </a:endParaRPr>
          </a:p>
          <a:p>
            <a:r>
              <a:rPr lang="tr-TR" dirty="0">
                <a:solidFill>
                  <a:schemeClr val="tx1"/>
                </a:solidFill>
              </a:rPr>
              <a:t>E.Karadag</a:t>
            </a:r>
          </a:p>
          <a:p>
            <a:r>
              <a:rPr lang="tr-TR" dirty="0">
                <a:solidFill>
                  <a:schemeClr val="tx1"/>
                </a:solidFill>
              </a:rPr>
              <a:t>A.D. Akyol </a:t>
            </a:r>
          </a:p>
          <a:p>
            <a:r>
              <a:rPr lang="tr-TR" dirty="0">
                <a:solidFill>
                  <a:schemeClr val="tx1"/>
                </a:solidFill>
              </a:rPr>
              <a:t>2020 </a:t>
            </a:r>
            <a:r>
              <a:rPr lang="tr-TR" dirty="0" err="1">
                <a:solidFill>
                  <a:schemeClr val="tx1"/>
                </a:solidFill>
              </a:rPr>
              <a:t>Nefroloji</a:t>
            </a:r>
            <a:r>
              <a:rPr lang="tr-TR" dirty="0">
                <a:solidFill>
                  <a:schemeClr val="tx1"/>
                </a:solidFill>
              </a:rPr>
              <a:t>  </a:t>
            </a:r>
            <a:r>
              <a:rPr lang="tr-TR" dirty="0" err="1">
                <a:solidFill>
                  <a:schemeClr val="tx1"/>
                </a:solidFill>
              </a:rPr>
              <a:t>Regstry</a:t>
            </a:r>
            <a:endParaRPr lang="tr-TR" dirty="0">
              <a:solidFill>
                <a:schemeClr val="tx1"/>
              </a:solidFill>
            </a:endParaRPr>
          </a:p>
          <a:p>
            <a:pPr marL="0" indent="0">
              <a:buNone/>
            </a:pPr>
            <a:endParaRPr lang="tr-TR" dirty="0">
              <a:solidFill>
                <a:schemeClr val="tx1"/>
              </a:solidFill>
            </a:endParaRPr>
          </a:p>
        </p:txBody>
      </p:sp>
      <p:sp>
        <p:nvSpPr>
          <p:cNvPr id="4" name="Slayt Numarası Yer Tutucusu 3"/>
          <p:cNvSpPr>
            <a:spLocks noGrp="1"/>
          </p:cNvSpPr>
          <p:nvPr>
            <p:ph type="sldNum" sz="quarter" idx="18"/>
          </p:nvPr>
        </p:nvSpPr>
        <p:spPr/>
        <p:txBody>
          <a:bodyPr/>
          <a:lstStyle/>
          <a:p>
            <a:fld id="{E88D28BB-06E2-AC40-9007-E9A00BD276C0}" type="slidenum">
              <a:rPr lang="es-ES" smtClean="0"/>
              <a:pPr/>
              <a:t>58</a:t>
            </a:fld>
            <a:endParaRPr lang="es-ES" dirty="0"/>
          </a:p>
        </p:txBody>
      </p:sp>
    </p:spTree>
    <p:extLst>
      <p:ext uri="{BB962C8B-B14F-4D97-AF65-F5344CB8AC3E}">
        <p14:creationId xmlns:p14="http://schemas.microsoft.com/office/powerpoint/2010/main" val="3137191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alpha val="71000"/>
          </a:schemeClr>
        </a:solidFill>
        <a:effectLst/>
      </p:bgPr>
    </p:bg>
    <p:spTree>
      <p:nvGrpSpPr>
        <p:cNvPr id="1" name=""/>
        <p:cNvGrpSpPr/>
        <p:nvPr/>
      </p:nvGrpSpPr>
      <p:grpSpPr>
        <a:xfrm>
          <a:off x="0" y="0"/>
          <a:ext cx="0" cy="0"/>
          <a:chOff x="0" y="0"/>
          <a:chExt cx="0" cy="0"/>
        </a:xfrm>
      </p:grpSpPr>
      <p:sp>
        <p:nvSpPr>
          <p:cNvPr id="3" name="Metin Yer Tutucusu 2"/>
          <p:cNvSpPr>
            <a:spLocks noGrp="1"/>
          </p:cNvSpPr>
          <p:nvPr>
            <p:ph type="body" sz="quarter" idx="12"/>
          </p:nvPr>
        </p:nvSpPr>
        <p:spPr>
          <a:xfrm>
            <a:off x="0" y="2295682"/>
            <a:ext cx="13439776" cy="5567205"/>
          </a:xfrm>
        </p:spPr>
        <p:txBody>
          <a:bodyPr/>
          <a:lstStyle/>
          <a:p>
            <a:pPr marL="0" indent="0" algn="ctr">
              <a:buNone/>
            </a:pPr>
            <a:r>
              <a:rPr lang="tr-TR" sz="7542" b="1" dirty="0">
                <a:solidFill>
                  <a:srgbClr val="FF0000"/>
                </a:solidFill>
              </a:rPr>
              <a:t>DİNLEDİĞİNİZ İÇİN </a:t>
            </a:r>
          </a:p>
          <a:p>
            <a:pPr marL="0" indent="0" algn="ctr">
              <a:buNone/>
            </a:pPr>
            <a:r>
              <a:rPr lang="tr-TR" sz="7542" b="1" dirty="0">
                <a:solidFill>
                  <a:srgbClr val="FF0000"/>
                </a:solidFill>
              </a:rPr>
              <a:t>TEŞEKKÜRLER</a:t>
            </a:r>
          </a:p>
        </p:txBody>
      </p:sp>
      <p:sp>
        <p:nvSpPr>
          <p:cNvPr id="4" name="Slayt Numarası Yer Tutucusu 3"/>
          <p:cNvSpPr>
            <a:spLocks noGrp="1"/>
          </p:cNvSpPr>
          <p:nvPr>
            <p:ph type="sldNum" sz="quarter" idx="18"/>
          </p:nvPr>
        </p:nvSpPr>
        <p:spPr/>
        <p:txBody>
          <a:bodyPr/>
          <a:lstStyle/>
          <a:p>
            <a:fld id="{E88D28BB-06E2-AC40-9007-E9A00BD276C0}" type="slidenum">
              <a:rPr lang="es-ES" smtClean="0"/>
              <a:pPr/>
              <a:t>59</a:t>
            </a:fld>
            <a:endParaRPr lang="es-ES" dirty="0"/>
          </a:p>
        </p:txBody>
      </p:sp>
    </p:spTree>
    <p:extLst>
      <p:ext uri="{BB962C8B-B14F-4D97-AF65-F5344CB8AC3E}">
        <p14:creationId xmlns:p14="http://schemas.microsoft.com/office/powerpoint/2010/main" val="1168774232"/>
      </p:ext>
    </p:extLst>
  </p:cSld>
  <p:clrMapOvr>
    <a:masterClrMapping/>
  </p:clrMapOvr>
</p:sld>
</file>

<file path=ppt/theme/theme1.xml><?xml version="1.0" encoding="utf-8"?>
<a:theme xmlns:a="http://schemas.openxmlformats.org/drawingml/2006/main" name="Slides Without Footer">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D Med Font">
      <a:majorFont>
        <a:latin typeface="Montserrat"/>
        <a:ea typeface=""/>
        <a:cs typeface=""/>
      </a:majorFont>
      <a:minorFont>
        <a:latin typeface="Montserra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lready Designed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D Me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Already Designed Slides">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16583</TotalTime>
  <Words>1709</Words>
  <Application>Microsoft Office PowerPoint</Application>
  <PresentationFormat>Özel</PresentationFormat>
  <Paragraphs>250</Paragraphs>
  <Slides>59</Slides>
  <Notes>0</Notes>
  <HiddenSlides>0</HiddenSlides>
  <MMClips>0</MMClips>
  <ScaleCrop>false</ScaleCrop>
  <HeadingPairs>
    <vt:vector size="6" baseType="variant">
      <vt:variant>
        <vt:lpstr>Kullanılan Yazı Tipleri</vt:lpstr>
      </vt:variant>
      <vt:variant>
        <vt:i4>5</vt:i4>
      </vt:variant>
      <vt:variant>
        <vt:lpstr>Tema</vt:lpstr>
      </vt:variant>
      <vt:variant>
        <vt:i4>3</vt:i4>
      </vt:variant>
      <vt:variant>
        <vt:lpstr>Slayt Başlıkları</vt:lpstr>
      </vt:variant>
      <vt:variant>
        <vt:i4>59</vt:i4>
      </vt:variant>
    </vt:vector>
  </HeadingPairs>
  <TitlesOfParts>
    <vt:vector size="67" baseType="lpstr">
      <vt:lpstr>Calibri Light</vt:lpstr>
      <vt:lpstr>Calibri</vt:lpstr>
      <vt:lpstr>Arial</vt:lpstr>
      <vt:lpstr>Wingdings</vt:lpstr>
      <vt:lpstr>Montserrat</vt:lpstr>
      <vt:lpstr>Slides Without Footer</vt:lpstr>
      <vt:lpstr>Already Designed Slides</vt:lpstr>
      <vt:lpstr>1_Already Designed Slides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Abdo Samy</dc:creator>
  <cp:lastModifiedBy>850G5</cp:lastModifiedBy>
  <cp:revision>295</cp:revision>
  <dcterms:created xsi:type="dcterms:W3CDTF">2019-05-22T21:52:08Z</dcterms:created>
  <dcterms:modified xsi:type="dcterms:W3CDTF">2022-11-10T12:34:40Z</dcterms:modified>
</cp:coreProperties>
</file>