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3"/>
  </p:notesMasterIdLst>
  <p:sldIdLst>
    <p:sldId id="256" r:id="rId2"/>
    <p:sldId id="257" r:id="rId3"/>
    <p:sldId id="316" r:id="rId4"/>
    <p:sldId id="317" r:id="rId5"/>
    <p:sldId id="266" r:id="rId6"/>
    <p:sldId id="258" r:id="rId7"/>
    <p:sldId id="281" r:id="rId8"/>
    <p:sldId id="264" r:id="rId9"/>
    <p:sldId id="260" r:id="rId10"/>
    <p:sldId id="261" r:id="rId11"/>
    <p:sldId id="262" r:id="rId12"/>
    <p:sldId id="259" r:id="rId13"/>
    <p:sldId id="267" r:id="rId14"/>
    <p:sldId id="321" r:id="rId15"/>
    <p:sldId id="318" r:id="rId16"/>
    <p:sldId id="270" r:id="rId17"/>
    <p:sldId id="319" r:id="rId18"/>
    <p:sldId id="272" r:id="rId19"/>
    <p:sldId id="269" r:id="rId20"/>
    <p:sldId id="320" r:id="rId21"/>
    <p:sldId id="273" r:id="rId22"/>
    <p:sldId id="274" r:id="rId23"/>
    <p:sldId id="275" r:id="rId24"/>
    <p:sldId id="291" r:id="rId25"/>
    <p:sldId id="276" r:id="rId26"/>
    <p:sldId id="277" r:id="rId27"/>
    <p:sldId id="279" r:id="rId28"/>
    <p:sldId id="280" r:id="rId29"/>
    <p:sldId id="278" r:id="rId30"/>
    <p:sldId id="282" r:id="rId31"/>
    <p:sldId id="288" r:id="rId32"/>
    <p:sldId id="326" r:id="rId33"/>
    <p:sldId id="327" r:id="rId34"/>
    <p:sldId id="283" r:id="rId35"/>
    <p:sldId id="323" r:id="rId36"/>
    <p:sldId id="284" r:id="rId37"/>
    <p:sldId id="285" r:id="rId38"/>
    <p:sldId id="330" r:id="rId39"/>
    <p:sldId id="328" r:id="rId40"/>
    <p:sldId id="289" r:id="rId41"/>
    <p:sldId id="322" r:id="rId42"/>
    <p:sldId id="331" r:id="rId43"/>
    <p:sldId id="305" r:id="rId44"/>
    <p:sldId id="324" r:id="rId45"/>
    <p:sldId id="295" r:id="rId46"/>
    <p:sldId id="290" r:id="rId47"/>
    <p:sldId id="294" r:id="rId48"/>
    <p:sldId id="292" r:id="rId49"/>
    <p:sldId id="293" r:id="rId50"/>
    <p:sldId id="296" r:id="rId51"/>
    <p:sldId id="297" r:id="rId52"/>
    <p:sldId id="298" r:id="rId53"/>
    <p:sldId id="299" r:id="rId54"/>
    <p:sldId id="300" r:id="rId55"/>
    <p:sldId id="301" r:id="rId56"/>
    <p:sldId id="302" r:id="rId57"/>
    <p:sldId id="303" r:id="rId58"/>
    <p:sldId id="304" r:id="rId59"/>
    <p:sldId id="306" r:id="rId60"/>
    <p:sldId id="307" r:id="rId61"/>
    <p:sldId id="308" r:id="rId62"/>
    <p:sldId id="329" r:id="rId63"/>
    <p:sldId id="313" r:id="rId64"/>
    <p:sldId id="315" r:id="rId65"/>
    <p:sldId id="309" r:id="rId66"/>
    <p:sldId id="314" r:id="rId67"/>
    <p:sldId id="325" r:id="rId68"/>
    <p:sldId id="310" r:id="rId69"/>
    <p:sldId id="311" r:id="rId70"/>
    <p:sldId id="312" r:id="rId71"/>
    <p:sldId id="333" r:id="rId7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972B23-379A-4BF0-9F91-E44884616EB1}" v="184" dt="2022-11-01T12:31:10.519"/>
    <p1510:client id="{4DBD554F-ABA8-4DF5-841F-307B559CBEEF}" v="164" dt="2022-11-01T15:47:39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8D4FBC-81D5-44D0-99EA-E88A55C024F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A00A44C-C630-4805-8579-11A58DB860D7}">
      <dgm:prSet phldrT="[Metin]" custT="1"/>
      <dgm:spPr/>
      <dgm:t>
        <a:bodyPr/>
        <a:lstStyle/>
        <a:p>
          <a:r>
            <a:rPr lang="tr-TR" sz="1400" b="1" dirty="0"/>
            <a:t>Tuzsuz diyete uyulmadığında</a:t>
          </a:r>
        </a:p>
      </dgm:t>
    </dgm:pt>
    <dgm:pt modelId="{89A25260-2481-48EC-8BE4-00E45B44BA4A}" type="parTrans" cxnId="{584B872B-6257-4311-BEDB-B3902E7FE67B}">
      <dgm:prSet/>
      <dgm:spPr/>
      <dgm:t>
        <a:bodyPr/>
        <a:lstStyle/>
        <a:p>
          <a:endParaRPr lang="tr-TR"/>
        </a:p>
      </dgm:t>
    </dgm:pt>
    <dgm:pt modelId="{AD272C65-F767-4C9B-8F7F-ECC619FD4CF1}" type="sibTrans" cxnId="{584B872B-6257-4311-BEDB-B3902E7FE67B}">
      <dgm:prSet/>
      <dgm:spPr/>
      <dgm:t>
        <a:bodyPr/>
        <a:lstStyle/>
        <a:p>
          <a:endParaRPr lang="tr-TR"/>
        </a:p>
      </dgm:t>
    </dgm:pt>
    <dgm:pt modelId="{7A2D3E38-C16F-4F78-9A98-ECF041F6D1B1}">
      <dgm:prSet phldrT="[Metin]" custT="1"/>
      <dgm:spPr/>
      <dgm:t>
        <a:bodyPr/>
        <a:lstStyle/>
        <a:p>
          <a:r>
            <a:rPr lang="tr-TR" sz="1400" b="1" dirty="0"/>
            <a:t>Susama hissinin artması</a:t>
          </a:r>
        </a:p>
      </dgm:t>
    </dgm:pt>
    <dgm:pt modelId="{D63362BD-9BDC-4110-AFDD-544FADC92EE7}" type="parTrans" cxnId="{E0F187CB-23BC-4764-94C6-E25E4DB8C722}">
      <dgm:prSet/>
      <dgm:spPr/>
      <dgm:t>
        <a:bodyPr/>
        <a:lstStyle/>
        <a:p>
          <a:endParaRPr lang="tr-TR"/>
        </a:p>
      </dgm:t>
    </dgm:pt>
    <dgm:pt modelId="{ECD52498-F9FB-4C42-9EB4-51A9F4F35206}" type="sibTrans" cxnId="{E0F187CB-23BC-4764-94C6-E25E4DB8C722}">
      <dgm:prSet/>
      <dgm:spPr/>
      <dgm:t>
        <a:bodyPr/>
        <a:lstStyle/>
        <a:p>
          <a:endParaRPr lang="tr-TR"/>
        </a:p>
      </dgm:t>
    </dgm:pt>
    <dgm:pt modelId="{32A4D33B-65E3-46C4-915A-875AEC6BB2D2}">
      <dgm:prSet phldrT="[Metin]" custT="1"/>
      <dgm:spPr/>
      <dgm:t>
        <a:bodyPr/>
        <a:lstStyle/>
        <a:p>
          <a:r>
            <a:rPr lang="tr-TR" sz="1400" b="1" dirty="0"/>
            <a:t>Fazla kilo alımı </a:t>
          </a:r>
        </a:p>
      </dgm:t>
    </dgm:pt>
    <dgm:pt modelId="{3935C741-CD56-4D2E-91EC-C67EC6112028}" type="parTrans" cxnId="{FBFC48C9-FBC6-4F21-ADD2-ED117E1E31DF}">
      <dgm:prSet/>
      <dgm:spPr/>
      <dgm:t>
        <a:bodyPr/>
        <a:lstStyle/>
        <a:p>
          <a:endParaRPr lang="tr-TR"/>
        </a:p>
      </dgm:t>
    </dgm:pt>
    <dgm:pt modelId="{ADE12CF7-9BA6-40A0-8FBD-0379ABB56906}" type="sibTrans" cxnId="{FBFC48C9-FBC6-4F21-ADD2-ED117E1E31DF}">
      <dgm:prSet/>
      <dgm:spPr/>
      <dgm:t>
        <a:bodyPr/>
        <a:lstStyle/>
        <a:p>
          <a:endParaRPr lang="tr-TR"/>
        </a:p>
      </dgm:t>
    </dgm:pt>
    <dgm:pt modelId="{FAE82808-4454-4C52-9856-913F98BFCB3B}">
      <dgm:prSet phldrT="[Metin]" custT="1"/>
      <dgm:spPr/>
      <dgm:t>
        <a:bodyPr/>
        <a:lstStyle/>
        <a:p>
          <a:r>
            <a:rPr lang="tr-TR" sz="1400" b="1" dirty="0"/>
            <a:t>Yüksek UF</a:t>
          </a:r>
        </a:p>
      </dgm:t>
    </dgm:pt>
    <dgm:pt modelId="{979619F0-983E-47E0-8C45-2F1DE5592494}" type="parTrans" cxnId="{DB2311DC-6DE3-4F7F-9638-E540686EA7AB}">
      <dgm:prSet/>
      <dgm:spPr/>
      <dgm:t>
        <a:bodyPr/>
        <a:lstStyle/>
        <a:p>
          <a:endParaRPr lang="tr-TR"/>
        </a:p>
      </dgm:t>
    </dgm:pt>
    <dgm:pt modelId="{4048CC89-181F-469F-9773-B9C58DD11D4D}" type="sibTrans" cxnId="{DB2311DC-6DE3-4F7F-9638-E540686EA7AB}">
      <dgm:prSet/>
      <dgm:spPr/>
      <dgm:t>
        <a:bodyPr/>
        <a:lstStyle/>
        <a:p>
          <a:endParaRPr lang="tr-TR"/>
        </a:p>
      </dgm:t>
    </dgm:pt>
    <dgm:pt modelId="{956615E1-4802-44AA-9C8A-430C6A46DF87}">
      <dgm:prSet phldrT="[Metin]"/>
      <dgm:spPr/>
      <dgm:t>
        <a:bodyPr/>
        <a:lstStyle/>
        <a:p>
          <a:r>
            <a:rPr lang="tr-TR" b="1" dirty="0"/>
            <a:t>Hipotansiyon kramp</a:t>
          </a:r>
        </a:p>
        <a:p>
          <a:r>
            <a:rPr lang="tr-TR" b="1" dirty="0"/>
            <a:t>Diyaliz süresinin kısalması</a:t>
          </a:r>
        </a:p>
        <a:p>
          <a:r>
            <a:rPr lang="tr-TR" b="1" dirty="0"/>
            <a:t>Yetersiz diyaliz</a:t>
          </a:r>
        </a:p>
        <a:p>
          <a:endParaRPr lang="tr-TR" dirty="0"/>
        </a:p>
      </dgm:t>
    </dgm:pt>
    <dgm:pt modelId="{691ED148-7CEE-46AB-B284-699FB7302435}" type="parTrans" cxnId="{6DBF41BA-E75A-4309-AF6A-BBC6B901A0E8}">
      <dgm:prSet/>
      <dgm:spPr/>
      <dgm:t>
        <a:bodyPr/>
        <a:lstStyle/>
        <a:p>
          <a:endParaRPr lang="tr-TR"/>
        </a:p>
      </dgm:t>
    </dgm:pt>
    <dgm:pt modelId="{953E80A5-7A02-4B12-881D-CE385BE88396}" type="sibTrans" cxnId="{6DBF41BA-E75A-4309-AF6A-BBC6B901A0E8}">
      <dgm:prSet/>
      <dgm:spPr/>
      <dgm:t>
        <a:bodyPr/>
        <a:lstStyle/>
        <a:p>
          <a:endParaRPr lang="tr-TR"/>
        </a:p>
      </dgm:t>
    </dgm:pt>
    <dgm:pt modelId="{2E9BFE42-E072-41BE-A008-FA5ED439B731}" type="pres">
      <dgm:prSet presAssocID="{3D8D4FBC-81D5-44D0-99EA-E88A55C024F5}" presName="cycle" presStyleCnt="0">
        <dgm:presLayoutVars>
          <dgm:dir/>
          <dgm:resizeHandles val="exact"/>
        </dgm:presLayoutVars>
      </dgm:prSet>
      <dgm:spPr/>
    </dgm:pt>
    <dgm:pt modelId="{F3A3D05C-6C52-4AF2-8E5F-B1F9E7FD33CB}" type="pres">
      <dgm:prSet presAssocID="{DA00A44C-C630-4805-8579-11A58DB860D7}" presName="node" presStyleLbl="node1" presStyleIdx="0" presStyleCnt="5">
        <dgm:presLayoutVars>
          <dgm:bulletEnabled val="1"/>
        </dgm:presLayoutVars>
      </dgm:prSet>
      <dgm:spPr/>
    </dgm:pt>
    <dgm:pt modelId="{376B2D76-F121-4B8D-9821-1C826402BA64}" type="pres">
      <dgm:prSet presAssocID="{AD272C65-F767-4C9B-8F7F-ECC619FD4CF1}" presName="sibTrans" presStyleLbl="sibTrans2D1" presStyleIdx="0" presStyleCnt="5"/>
      <dgm:spPr/>
    </dgm:pt>
    <dgm:pt modelId="{CE3DDDE9-974B-4DEB-B764-8FDF3980D2A3}" type="pres">
      <dgm:prSet presAssocID="{AD272C65-F767-4C9B-8F7F-ECC619FD4CF1}" presName="connectorText" presStyleLbl="sibTrans2D1" presStyleIdx="0" presStyleCnt="5"/>
      <dgm:spPr/>
    </dgm:pt>
    <dgm:pt modelId="{A1D64E43-8E97-450C-B36F-DA4CF61C542C}" type="pres">
      <dgm:prSet presAssocID="{7A2D3E38-C16F-4F78-9A98-ECF041F6D1B1}" presName="node" presStyleLbl="node1" presStyleIdx="1" presStyleCnt="5">
        <dgm:presLayoutVars>
          <dgm:bulletEnabled val="1"/>
        </dgm:presLayoutVars>
      </dgm:prSet>
      <dgm:spPr/>
    </dgm:pt>
    <dgm:pt modelId="{359CF2D8-3193-47BB-AB3A-C70D3E484CAD}" type="pres">
      <dgm:prSet presAssocID="{ECD52498-F9FB-4C42-9EB4-51A9F4F35206}" presName="sibTrans" presStyleLbl="sibTrans2D1" presStyleIdx="1" presStyleCnt="5"/>
      <dgm:spPr/>
    </dgm:pt>
    <dgm:pt modelId="{81B3BE16-0B2C-4E2B-AC4C-70690B53054A}" type="pres">
      <dgm:prSet presAssocID="{ECD52498-F9FB-4C42-9EB4-51A9F4F35206}" presName="connectorText" presStyleLbl="sibTrans2D1" presStyleIdx="1" presStyleCnt="5"/>
      <dgm:spPr/>
    </dgm:pt>
    <dgm:pt modelId="{DFA51E02-BCA4-4582-88AD-E7B382098F15}" type="pres">
      <dgm:prSet presAssocID="{32A4D33B-65E3-46C4-915A-875AEC6BB2D2}" presName="node" presStyleLbl="node1" presStyleIdx="2" presStyleCnt="5">
        <dgm:presLayoutVars>
          <dgm:bulletEnabled val="1"/>
        </dgm:presLayoutVars>
      </dgm:prSet>
      <dgm:spPr/>
    </dgm:pt>
    <dgm:pt modelId="{39AD7AF5-26E4-4219-9BFC-63430F883E13}" type="pres">
      <dgm:prSet presAssocID="{ADE12CF7-9BA6-40A0-8FBD-0379ABB56906}" presName="sibTrans" presStyleLbl="sibTrans2D1" presStyleIdx="2" presStyleCnt="5"/>
      <dgm:spPr/>
    </dgm:pt>
    <dgm:pt modelId="{BA9A5F32-4772-4F15-8405-015EC9D95A6C}" type="pres">
      <dgm:prSet presAssocID="{ADE12CF7-9BA6-40A0-8FBD-0379ABB56906}" presName="connectorText" presStyleLbl="sibTrans2D1" presStyleIdx="2" presStyleCnt="5"/>
      <dgm:spPr/>
    </dgm:pt>
    <dgm:pt modelId="{5156E7CA-84F3-4D68-A277-F1573B4829F9}" type="pres">
      <dgm:prSet presAssocID="{FAE82808-4454-4C52-9856-913F98BFCB3B}" presName="node" presStyleLbl="node1" presStyleIdx="3" presStyleCnt="5" custRadScaleRad="97223" custRadScaleInc="-11975">
        <dgm:presLayoutVars>
          <dgm:bulletEnabled val="1"/>
        </dgm:presLayoutVars>
      </dgm:prSet>
      <dgm:spPr/>
    </dgm:pt>
    <dgm:pt modelId="{93AD62FB-9B09-41CC-9966-0E8D2D0101AE}" type="pres">
      <dgm:prSet presAssocID="{4048CC89-181F-469F-9773-B9C58DD11D4D}" presName="sibTrans" presStyleLbl="sibTrans2D1" presStyleIdx="3" presStyleCnt="5"/>
      <dgm:spPr/>
    </dgm:pt>
    <dgm:pt modelId="{E33ADD44-C21A-419A-8E5D-AE42CC26F29B}" type="pres">
      <dgm:prSet presAssocID="{4048CC89-181F-469F-9773-B9C58DD11D4D}" presName="connectorText" presStyleLbl="sibTrans2D1" presStyleIdx="3" presStyleCnt="5"/>
      <dgm:spPr/>
    </dgm:pt>
    <dgm:pt modelId="{8D874695-9B10-46BB-B7B3-3979278D98A2}" type="pres">
      <dgm:prSet presAssocID="{956615E1-4802-44AA-9C8A-430C6A46DF87}" presName="node" presStyleLbl="node1" presStyleIdx="4" presStyleCnt="5">
        <dgm:presLayoutVars>
          <dgm:bulletEnabled val="1"/>
        </dgm:presLayoutVars>
      </dgm:prSet>
      <dgm:spPr/>
    </dgm:pt>
    <dgm:pt modelId="{2FB317DC-48AB-4B82-8ECB-A88394F7DF07}" type="pres">
      <dgm:prSet presAssocID="{953E80A5-7A02-4B12-881D-CE385BE88396}" presName="sibTrans" presStyleLbl="sibTrans2D1" presStyleIdx="4" presStyleCnt="5"/>
      <dgm:spPr/>
    </dgm:pt>
    <dgm:pt modelId="{EDF3CC34-C480-4B5C-B8AA-DAAAE9D741DD}" type="pres">
      <dgm:prSet presAssocID="{953E80A5-7A02-4B12-881D-CE385BE88396}" presName="connectorText" presStyleLbl="sibTrans2D1" presStyleIdx="4" presStyleCnt="5"/>
      <dgm:spPr/>
    </dgm:pt>
  </dgm:ptLst>
  <dgm:cxnLst>
    <dgm:cxn modelId="{A019A702-71E3-4E25-9950-648C197B5C82}" type="presOf" srcId="{7A2D3E38-C16F-4F78-9A98-ECF041F6D1B1}" destId="{A1D64E43-8E97-450C-B36F-DA4CF61C542C}" srcOrd="0" destOrd="0" presId="urn:microsoft.com/office/officeart/2005/8/layout/cycle2"/>
    <dgm:cxn modelId="{6069A004-273A-4086-AFBA-B7597735BBFF}" type="presOf" srcId="{953E80A5-7A02-4B12-881D-CE385BE88396}" destId="{EDF3CC34-C480-4B5C-B8AA-DAAAE9D741DD}" srcOrd="1" destOrd="0" presId="urn:microsoft.com/office/officeart/2005/8/layout/cycle2"/>
    <dgm:cxn modelId="{2EA0670D-77CB-46EF-BE84-D8E4D89D1DFD}" type="presOf" srcId="{3D8D4FBC-81D5-44D0-99EA-E88A55C024F5}" destId="{2E9BFE42-E072-41BE-A008-FA5ED439B731}" srcOrd="0" destOrd="0" presId="urn:microsoft.com/office/officeart/2005/8/layout/cycle2"/>
    <dgm:cxn modelId="{584B872B-6257-4311-BEDB-B3902E7FE67B}" srcId="{3D8D4FBC-81D5-44D0-99EA-E88A55C024F5}" destId="{DA00A44C-C630-4805-8579-11A58DB860D7}" srcOrd="0" destOrd="0" parTransId="{89A25260-2481-48EC-8BE4-00E45B44BA4A}" sibTransId="{AD272C65-F767-4C9B-8F7F-ECC619FD4CF1}"/>
    <dgm:cxn modelId="{59BACF2C-F041-40B6-9E51-69F66405679A}" type="presOf" srcId="{AD272C65-F767-4C9B-8F7F-ECC619FD4CF1}" destId="{376B2D76-F121-4B8D-9821-1C826402BA64}" srcOrd="0" destOrd="0" presId="urn:microsoft.com/office/officeart/2005/8/layout/cycle2"/>
    <dgm:cxn modelId="{C9011435-5A35-4BC8-8EDC-E9DB1E52FCEC}" type="presOf" srcId="{ECD52498-F9FB-4C42-9EB4-51A9F4F35206}" destId="{359CF2D8-3193-47BB-AB3A-C70D3E484CAD}" srcOrd="0" destOrd="0" presId="urn:microsoft.com/office/officeart/2005/8/layout/cycle2"/>
    <dgm:cxn modelId="{748E4535-BC02-44F2-ACB6-10D3D2095B4A}" type="presOf" srcId="{FAE82808-4454-4C52-9856-913F98BFCB3B}" destId="{5156E7CA-84F3-4D68-A277-F1573B4829F9}" srcOrd="0" destOrd="0" presId="urn:microsoft.com/office/officeart/2005/8/layout/cycle2"/>
    <dgm:cxn modelId="{EF17F03B-2AA9-4AA8-BD1E-FE96B23DDEC4}" type="presOf" srcId="{956615E1-4802-44AA-9C8A-430C6A46DF87}" destId="{8D874695-9B10-46BB-B7B3-3979278D98A2}" srcOrd="0" destOrd="0" presId="urn:microsoft.com/office/officeart/2005/8/layout/cycle2"/>
    <dgm:cxn modelId="{325FD044-3A83-4C2C-AD21-41114E3BE0E9}" type="presOf" srcId="{ADE12CF7-9BA6-40A0-8FBD-0379ABB56906}" destId="{39AD7AF5-26E4-4219-9BFC-63430F883E13}" srcOrd="0" destOrd="0" presId="urn:microsoft.com/office/officeart/2005/8/layout/cycle2"/>
    <dgm:cxn modelId="{F4A2656C-320B-406C-9035-B11D751D1865}" type="presOf" srcId="{ECD52498-F9FB-4C42-9EB4-51A9F4F35206}" destId="{81B3BE16-0B2C-4E2B-AC4C-70690B53054A}" srcOrd="1" destOrd="0" presId="urn:microsoft.com/office/officeart/2005/8/layout/cycle2"/>
    <dgm:cxn modelId="{CF1A3090-6B81-4147-8D85-20AE19399B9A}" type="presOf" srcId="{AD272C65-F767-4C9B-8F7F-ECC619FD4CF1}" destId="{CE3DDDE9-974B-4DEB-B764-8FDF3980D2A3}" srcOrd="1" destOrd="0" presId="urn:microsoft.com/office/officeart/2005/8/layout/cycle2"/>
    <dgm:cxn modelId="{88E42E9C-06BE-47B4-8731-571C5126DA3E}" type="presOf" srcId="{32A4D33B-65E3-46C4-915A-875AEC6BB2D2}" destId="{DFA51E02-BCA4-4582-88AD-E7B382098F15}" srcOrd="0" destOrd="0" presId="urn:microsoft.com/office/officeart/2005/8/layout/cycle2"/>
    <dgm:cxn modelId="{D67004A0-3FD6-440E-BD63-7AB2D9D0B93C}" type="presOf" srcId="{4048CC89-181F-469F-9773-B9C58DD11D4D}" destId="{E33ADD44-C21A-419A-8E5D-AE42CC26F29B}" srcOrd="1" destOrd="0" presId="urn:microsoft.com/office/officeart/2005/8/layout/cycle2"/>
    <dgm:cxn modelId="{C1DF64A3-B174-4DEE-AA2C-83CFF068FE67}" type="presOf" srcId="{ADE12CF7-9BA6-40A0-8FBD-0379ABB56906}" destId="{BA9A5F32-4772-4F15-8405-015EC9D95A6C}" srcOrd="1" destOrd="0" presId="urn:microsoft.com/office/officeart/2005/8/layout/cycle2"/>
    <dgm:cxn modelId="{6DBF41BA-E75A-4309-AF6A-BBC6B901A0E8}" srcId="{3D8D4FBC-81D5-44D0-99EA-E88A55C024F5}" destId="{956615E1-4802-44AA-9C8A-430C6A46DF87}" srcOrd="4" destOrd="0" parTransId="{691ED148-7CEE-46AB-B284-699FB7302435}" sibTransId="{953E80A5-7A02-4B12-881D-CE385BE88396}"/>
    <dgm:cxn modelId="{FBFC48C9-FBC6-4F21-ADD2-ED117E1E31DF}" srcId="{3D8D4FBC-81D5-44D0-99EA-E88A55C024F5}" destId="{32A4D33B-65E3-46C4-915A-875AEC6BB2D2}" srcOrd="2" destOrd="0" parTransId="{3935C741-CD56-4D2E-91EC-C67EC6112028}" sibTransId="{ADE12CF7-9BA6-40A0-8FBD-0379ABB56906}"/>
    <dgm:cxn modelId="{E0F187CB-23BC-4764-94C6-E25E4DB8C722}" srcId="{3D8D4FBC-81D5-44D0-99EA-E88A55C024F5}" destId="{7A2D3E38-C16F-4F78-9A98-ECF041F6D1B1}" srcOrd="1" destOrd="0" parTransId="{D63362BD-9BDC-4110-AFDD-544FADC92EE7}" sibTransId="{ECD52498-F9FB-4C42-9EB4-51A9F4F35206}"/>
    <dgm:cxn modelId="{DB2311DC-6DE3-4F7F-9638-E540686EA7AB}" srcId="{3D8D4FBC-81D5-44D0-99EA-E88A55C024F5}" destId="{FAE82808-4454-4C52-9856-913F98BFCB3B}" srcOrd="3" destOrd="0" parTransId="{979619F0-983E-47E0-8C45-2F1DE5592494}" sibTransId="{4048CC89-181F-469F-9773-B9C58DD11D4D}"/>
    <dgm:cxn modelId="{1AB0D6E4-BB1F-462A-99C3-369D463F079A}" type="presOf" srcId="{DA00A44C-C630-4805-8579-11A58DB860D7}" destId="{F3A3D05C-6C52-4AF2-8E5F-B1F9E7FD33CB}" srcOrd="0" destOrd="0" presId="urn:microsoft.com/office/officeart/2005/8/layout/cycle2"/>
    <dgm:cxn modelId="{720701E7-48CA-47E0-98EC-1F42F1DB8A19}" type="presOf" srcId="{4048CC89-181F-469F-9773-B9C58DD11D4D}" destId="{93AD62FB-9B09-41CC-9966-0E8D2D0101AE}" srcOrd="0" destOrd="0" presId="urn:microsoft.com/office/officeart/2005/8/layout/cycle2"/>
    <dgm:cxn modelId="{14A2ADED-4155-43AF-80D6-483C6B475F5F}" type="presOf" srcId="{953E80A5-7A02-4B12-881D-CE385BE88396}" destId="{2FB317DC-48AB-4B82-8ECB-A88394F7DF07}" srcOrd="0" destOrd="0" presId="urn:microsoft.com/office/officeart/2005/8/layout/cycle2"/>
    <dgm:cxn modelId="{77B98A84-D736-482A-BE05-6DA5D6178184}" type="presParOf" srcId="{2E9BFE42-E072-41BE-A008-FA5ED439B731}" destId="{F3A3D05C-6C52-4AF2-8E5F-B1F9E7FD33CB}" srcOrd="0" destOrd="0" presId="urn:microsoft.com/office/officeart/2005/8/layout/cycle2"/>
    <dgm:cxn modelId="{830EE07E-1F99-4956-B8CA-E86C492F7FC9}" type="presParOf" srcId="{2E9BFE42-E072-41BE-A008-FA5ED439B731}" destId="{376B2D76-F121-4B8D-9821-1C826402BA64}" srcOrd="1" destOrd="0" presId="urn:microsoft.com/office/officeart/2005/8/layout/cycle2"/>
    <dgm:cxn modelId="{3D788EE7-B5A2-4F43-A3E8-2CD3908551AF}" type="presParOf" srcId="{376B2D76-F121-4B8D-9821-1C826402BA64}" destId="{CE3DDDE9-974B-4DEB-B764-8FDF3980D2A3}" srcOrd="0" destOrd="0" presId="urn:microsoft.com/office/officeart/2005/8/layout/cycle2"/>
    <dgm:cxn modelId="{7011EB80-F769-4FD7-BC79-FDDF293784CC}" type="presParOf" srcId="{2E9BFE42-E072-41BE-A008-FA5ED439B731}" destId="{A1D64E43-8E97-450C-B36F-DA4CF61C542C}" srcOrd="2" destOrd="0" presId="urn:microsoft.com/office/officeart/2005/8/layout/cycle2"/>
    <dgm:cxn modelId="{59DEED88-B1C6-4454-8B87-24064F1BC0F9}" type="presParOf" srcId="{2E9BFE42-E072-41BE-A008-FA5ED439B731}" destId="{359CF2D8-3193-47BB-AB3A-C70D3E484CAD}" srcOrd="3" destOrd="0" presId="urn:microsoft.com/office/officeart/2005/8/layout/cycle2"/>
    <dgm:cxn modelId="{CD15070D-58A7-4A93-A4C2-448F08C3CB7A}" type="presParOf" srcId="{359CF2D8-3193-47BB-AB3A-C70D3E484CAD}" destId="{81B3BE16-0B2C-4E2B-AC4C-70690B53054A}" srcOrd="0" destOrd="0" presId="urn:microsoft.com/office/officeart/2005/8/layout/cycle2"/>
    <dgm:cxn modelId="{56D8658A-B924-4177-BEA2-6F4777E4C22A}" type="presParOf" srcId="{2E9BFE42-E072-41BE-A008-FA5ED439B731}" destId="{DFA51E02-BCA4-4582-88AD-E7B382098F15}" srcOrd="4" destOrd="0" presId="urn:microsoft.com/office/officeart/2005/8/layout/cycle2"/>
    <dgm:cxn modelId="{D770DACD-6D3C-4A86-A17B-768B9B173BB1}" type="presParOf" srcId="{2E9BFE42-E072-41BE-A008-FA5ED439B731}" destId="{39AD7AF5-26E4-4219-9BFC-63430F883E13}" srcOrd="5" destOrd="0" presId="urn:microsoft.com/office/officeart/2005/8/layout/cycle2"/>
    <dgm:cxn modelId="{41664D9F-BE50-4544-9998-FB2059E3493E}" type="presParOf" srcId="{39AD7AF5-26E4-4219-9BFC-63430F883E13}" destId="{BA9A5F32-4772-4F15-8405-015EC9D95A6C}" srcOrd="0" destOrd="0" presId="urn:microsoft.com/office/officeart/2005/8/layout/cycle2"/>
    <dgm:cxn modelId="{EC22D331-4BA9-4C09-B594-E5263D7FF618}" type="presParOf" srcId="{2E9BFE42-E072-41BE-A008-FA5ED439B731}" destId="{5156E7CA-84F3-4D68-A277-F1573B4829F9}" srcOrd="6" destOrd="0" presId="urn:microsoft.com/office/officeart/2005/8/layout/cycle2"/>
    <dgm:cxn modelId="{F5694CF2-699B-44F2-8B88-C8B613F676EB}" type="presParOf" srcId="{2E9BFE42-E072-41BE-A008-FA5ED439B731}" destId="{93AD62FB-9B09-41CC-9966-0E8D2D0101AE}" srcOrd="7" destOrd="0" presId="urn:microsoft.com/office/officeart/2005/8/layout/cycle2"/>
    <dgm:cxn modelId="{2511728E-6268-4AB5-A037-8690057130A3}" type="presParOf" srcId="{93AD62FB-9B09-41CC-9966-0E8D2D0101AE}" destId="{E33ADD44-C21A-419A-8E5D-AE42CC26F29B}" srcOrd="0" destOrd="0" presId="urn:microsoft.com/office/officeart/2005/8/layout/cycle2"/>
    <dgm:cxn modelId="{8E3A3E3E-108D-40B6-BB6C-2D42F932A937}" type="presParOf" srcId="{2E9BFE42-E072-41BE-A008-FA5ED439B731}" destId="{8D874695-9B10-46BB-B7B3-3979278D98A2}" srcOrd="8" destOrd="0" presId="urn:microsoft.com/office/officeart/2005/8/layout/cycle2"/>
    <dgm:cxn modelId="{F5008102-8A98-490D-8740-F19ADD07B2CE}" type="presParOf" srcId="{2E9BFE42-E072-41BE-A008-FA5ED439B731}" destId="{2FB317DC-48AB-4B82-8ECB-A88394F7DF07}" srcOrd="9" destOrd="0" presId="urn:microsoft.com/office/officeart/2005/8/layout/cycle2"/>
    <dgm:cxn modelId="{F5A9737D-8461-4293-AF5A-DDD561059FB4}" type="presParOf" srcId="{2FB317DC-48AB-4B82-8ECB-A88394F7DF07}" destId="{EDF3CC34-C480-4B5C-B8AA-DAAAE9D741D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47418C-539F-4ABA-890B-77ED0A97575F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F92B2A9-0C8C-474A-B031-42DD9DE54319}">
      <dgm:prSet phldrT="[Metin]"/>
      <dgm:spPr/>
      <dgm:t>
        <a:bodyPr/>
        <a:lstStyle/>
        <a:p>
          <a:r>
            <a:rPr lang="tr-TR" dirty="0"/>
            <a:t>Paketli ürün yerine tazesini kullan</a:t>
          </a:r>
        </a:p>
      </dgm:t>
    </dgm:pt>
    <dgm:pt modelId="{6B61831C-EB8F-4E10-A46E-E386C35FFB42}" type="parTrans" cxnId="{22A08732-E0DC-49CC-A1DF-36B6BA47C040}">
      <dgm:prSet/>
      <dgm:spPr/>
      <dgm:t>
        <a:bodyPr/>
        <a:lstStyle/>
        <a:p>
          <a:endParaRPr lang="tr-TR"/>
        </a:p>
      </dgm:t>
    </dgm:pt>
    <dgm:pt modelId="{8B16ACD8-1CBE-446E-8419-41320C643669}" type="sibTrans" cxnId="{22A08732-E0DC-49CC-A1DF-36B6BA47C040}">
      <dgm:prSet/>
      <dgm:spPr/>
      <dgm:t>
        <a:bodyPr/>
        <a:lstStyle/>
        <a:p>
          <a:endParaRPr lang="tr-TR"/>
        </a:p>
      </dgm:t>
    </dgm:pt>
    <dgm:pt modelId="{46D509D7-3B4B-42A3-AAD3-AB0A5CD42E79}">
      <dgm:prSet phldrT="[Metin]"/>
      <dgm:spPr/>
      <dgm:t>
        <a:bodyPr/>
        <a:lstStyle/>
        <a:p>
          <a:r>
            <a:rPr lang="tr-TR" dirty="0"/>
            <a:t>Yüksek tuz içeren besinlerden (</a:t>
          </a:r>
          <a:r>
            <a:rPr lang="tr-TR" dirty="0" err="1"/>
            <a:t>konserve,zeytin,sucuk</a:t>
          </a:r>
          <a:r>
            <a:rPr lang="tr-TR" dirty="0"/>
            <a:t> </a:t>
          </a:r>
          <a:r>
            <a:rPr lang="tr-TR" dirty="0" err="1"/>
            <a:t>vb.uzak</a:t>
          </a:r>
          <a:r>
            <a:rPr lang="tr-TR" dirty="0"/>
            <a:t> dur. </a:t>
          </a:r>
        </a:p>
      </dgm:t>
    </dgm:pt>
    <dgm:pt modelId="{E9FB5484-7C25-4352-9180-5E21F2FAA37B}" type="parTrans" cxnId="{B65B1C10-C012-49BA-A70A-DB85AF0C6861}">
      <dgm:prSet/>
      <dgm:spPr/>
      <dgm:t>
        <a:bodyPr/>
        <a:lstStyle/>
        <a:p>
          <a:endParaRPr lang="tr-TR"/>
        </a:p>
      </dgm:t>
    </dgm:pt>
    <dgm:pt modelId="{5270458A-FEB8-461B-9CCD-0949D63FCD03}" type="sibTrans" cxnId="{B65B1C10-C012-49BA-A70A-DB85AF0C6861}">
      <dgm:prSet/>
      <dgm:spPr/>
      <dgm:t>
        <a:bodyPr/>
        <a:lstStyle/>
        <a:p>
          <a:endParaRPr lang="tr-TR"/>
        </a:p>
      </dgm:t>
    </dgm:pt>
    <dgm:pt modelId="{223613DF-98B6-4DC3-BD40-833F1B72DFDF}">
      <dgm:prSet phldrT="[Metin]"/>
      <dgm:spPr/>
      <dgm:t>
        <a:bodyPr/>
        <a:lstStyle/>
        <a:p>
          <a:r>
            <a:rPr lang="tr-TR" dirty="0"/>
            <a:t>Tuzsuz ekmek tüket</a:t>
          </a:r>
        </a:p>
      </dgm:t>
    </dgm:pt>
    <dgm:pt modelId="{43DB2EEC-17E7-4905-A54B-977DBE1AFF07}" type="parTrans" cxnId="{3BD2089B-177C-47E5-A6F8-34FDAB8C3B3A}">
      <dgm:prSet/>
      <dgm:spPr/>
      <dgm:t>
        <a:bodyPr/>
        <a:lstStyle/>
        <a:p>
          <a:endParaRPr lang="tr-TR"/>
        </a:p>
      </dgm:t>
    </dgm:pt>
    <dgm:pt modelId="{E2706EB6-9EEF-44A6-A937-E9F7BB26E09D}" type="sibTrans" cxnId="{3BD2089B-177C-47E5-A6F8-34FDAB8C3B3A}">
      <dgm:prSet/>
      <dgm:spPr/>
      <dgm:t>
        <a:bodyPr/>
        <a:lstStyle/>
        <a:p>
          <a:endParaRPr lang="tr-TR"/>
        </a:p>
      </dgm:t>
    </dgm:pt>
    <dgm:pt modelId="{7F225D03-5956-466C-8BAE-A0F45B3DC112}">
      <dgm:prSet phldrT="[Metin]"/>
      <dgm:spPr/>
      <dgm:t>
        <a:bodyPr/>
        <a:lstStyle/>
        <a:p>
          <a:r>
            <a:rPr lang="tr-TR" dirty="0"/>
            <a:t>Yemeklere tuz atma</a:t>
          </a:r>
        </a:p>
      </dgm:t>
    </dgm:pt>
    <dgm:pt modelId="{35E92FE5-84A6-48F3-8284-D6C6E09B5903}" type="parTrans" cxnId="{D0971AF2-C583-40B7-A0B7-4FF0EA86BEDA}">
      <dgm:prSet/>
      <dgm:spPr/>
      <dgm:t>
        <a:bodyPr/>
        <a:lstStyle/>
        <a:p>
          <a:endParaRPr lang="tr-TR"/>
        </a:p>
      </dgm:t>
    </dgm:pt>
    <dgm:pt modelId="{E9CEF8B2-C0EC-44DE-B41A-F287A76C5BDD}" type="sibTrans" cxnId="{D0971AF2-C583-40B7-A0B7-4FF0EA86BEDA}">
      <dgm:prSet/>
      <dgm:spPr/>
      <dgm:t>
        <a:bodyPr/>
        <a:lstStyle/>
        <a:p>
          <a:endParaRPr lang="tr-TR"/>
        </a:p>
      </dgm:t>
    </dgm:pt>
    <dgm:pt modelId="{50CA11CE-B4B0-4D24-9D87-3E627A790172}">
      <dgm:prSet phldrT="[Metin]"/>
      <dgm:spPr/>
      <dgm:t>
        <a:bodyPr/>
        <a:lstStyle/>
        <a:p>
          <a:r>
            <a:rPr lang="tr-TR" dirty="0"/>
            <a:t>Tuz yerine baharat kullan</a:t>
          </a:r>
        </a:p>
      </dgm:t>
    </dgm:pt>
    <dgm:pt modelId="{A04E07F9-DA63-478D-A0B1-830C38BA3017}" type="parTrans" cxnId="{CB1EC335-3B1C-462A-8E86-71C5A4073EB7}">
      <dgm:prSet/>
      <dgm:spPr/>
      <dgm:t>
        <a:bodyPr/>
        <a:lstStyle/>
        <a:p>
          <a:endParaRPr lang="tr-TR"/>
        </a:p>
      </dgm:t>
    </dgm:pt>
    <dgm:pt modelId="{2495FE2A-0510-42C4-975E-EB3C78C679D2}" type="sibTrans" cxnId="{CB1EC335-3B1C-462A-8E86-71C5A4073EB7}">
      <dgm:prSet/>
      <dgm:spPr/>
      <dgm:t>
        <a:bodyPr/>
        <a:lstStyle/>
        <a:p>
          <a:endParaRPr lang="tr-TR"/>
        </a:p>
      </dgm:t>
    </dgm:pt>
    <dgm:pt modelId="{36168820-B509-4E91-B49A-06D46549C6DD}" type="pres">
      <dgm:prSet presAssocID="{E647418C-539F-4ABA-890B-77ED0A97575F}" presName="diagram" presStyleCnt="0">
        <dgm:presLayoutVars>
          <dgm:dir/>
          <dgm:resizeHandles val="exact"/>
        </dgm:presLayoutVars>
      </dgm:prSet>
      <dgm:spPr/>
    </dgm:pt>
    <dgm:pt modelId="{57BC789D-402C-4F49-A214-728E719A7251}" type="pres">
      <dgm:prSet presAssocID="{6F92B2A9-0C8C-474A-B031-42DD9DE54319}" presName="node" presStyleLbl="node1" presStyleIdx="0" presStyleCnt="5">
        <dgm:presLayoutVars>
          <dgm:bulletEnabled val="1"/>
        </dgm:presLayoutVars>
      </dgm:prSet>
      <dgm:spPr/>
    </dgm:pt>
    <dgm:pt modelId="{CE1B41E1-8629-4860-8B02-A63E9693A36F}" type="pres">
      <dgm:prSet presAssocID="{8B16ACD8-1CBE-446E-8419-41320C643669}" presName="sibTrans" presStyleCnt="0"/>
      <dgm:spPr/>
    </dgm:pt>
    <dgm:pt modelId="{A81243F7-7B57-49F8-8825-4CF6062FA38D}" type="pres">
      <dgm:prSet presAssocID="{46D509D7-3B4B-42A3-AAD3-AB0A5CD42E79}" presName="node" presStyleLbl="node1" presStyleIdx="1" presStyleCnt="5">
        <dgm:presLayoutVars>
          <dgm:bulletEnabled val="1"/>
        </dgm:presLayoutVars>
      </dgm:prSet>
      <dgm:spPr/>
    </dgm:pt>
    <dgm:pt modelId="{AC735363-E002-473F-8663-74F38E26FAE9}" type="pres">
      <dgm:prSet presAssocID="{5270458A-FEB8-461B-9CCD-0949D63FCD03}" presName="sibTrans" presStyleCnt="0"/>
      <dgm:spPr/>
    </dgm:pt>
    <dgm:pt modelId="{1789D377-654A-4FAC-AFB7-0D751B3EBE52}" type="pres">
      <dgm:prSet presAssocID="{223613DF-98B6-4DC3-BD40-833F1B72DFDF}" presName="node" presStyleLbl="node1" presStyleIdx="2" presStyleCnt="5">
        <dgm:presLayoutVars>
          <dgm:bulletEnabled val="1"/>
        </dgm:presLayoutVars>
      </dgm:prSet>
      <dgm:spPr/>
    </dgm:pt>
    <dgm:pt modelId="{67DA54E6-98B6-4261-83F2-3D3CA504B4F3}" type="pres">
      <dgm:prSet presAssocID="{E2706EB6-9EEF-44A6-A937-E9F7BB26E09D}" presName="sibTrans" presStyleCnt="0"/>
      <dgm:spPr/>
    </dgm:pt>
    <dgm:pt modelId="{268C1790-59B1-42D2-BFCE-43FE14AEE873}" type="pres">
      <dgm:prSet presAssocID="{7F225D03-5956-466C-8BAE-A0F45B3DC112}" presName="node" presStyleLbl="node1" presStyleIdx="3" presStyleCnt="5">
        <dgm:presLayoutVars>
          <dgm:bulletEnabled val="1"/>
        </dgm:presLayoutVars>
      </dgm:prSet>
      <dgm:spPr/>
    </dgm:pt>
    <dgm:pt modelId="{40DB4416-6C33-4A59-872D-C7D78928F1FE}" type="pres">
      <dgm:prSet presAssocID="{E9CEF8B2-C0EC-44DE-B41A-F287A76C5BDD}" presName="sibTrans" presStyleCnt="0"/>
      <dgm:spPr/>
    </dgm:pt>
    <dgm:pt modelId="{5CFCA921-8A22-4CCB-8284-73223C2F1128}" type="pres">
      <dgm:prSet presAssocID="{50CA11CE-B4B0-4D24-9D87-3E627A790172}" presName="node" presStyleLbl="node1" presStyleIdx="4" presStyleCnt="5">
        <dgm:presLayoutVars>
          <dgm:bulletEnabled val="1"/>
        </dgm:presLayoutVars>
      </dgm:prSet>
      <dgm:spPr/>
    </dgm:pt>
  </dgm:ptLst>
  <dgm:cxnLst>
    <dgm:cxn modelId="{B65B1C10-C012-49BA-A70A-DB85AF0C6861}" srcId="{E647418C-539F-4ABA-890B-77ED0A97575F}" destId="{46D509D7-3B4B-42A3-AAD3-AB0A5CD42E79}" srcOrd="1" destOrd="0" parTransId="{E9FB5484-7C25-4352-9180-5E21F2FAA37B}" sibTransId="{5270458A-FEB8-461B-9CCD-0949D63FCD03}"/>
    <dgm:cxn modelId="{D9777E1F-1689-40E9-845C-CDDC4CC5B534}" type="presOf" srcId="{7F225D03-5956-466C-8BAE-A0F45B3DC112}" destId="{268C1790-59B1-42D2-BFCE-43FE14AEE873}" srcOrd="0" destOrd="0" presId="urn:microsoft.com/office/officeart/2005/8/layout/default#1"/>
    <dgm:cxn modelId="{5E117D30-1D11-4D96-8BB6-B3DE3290A906}" type="presOf" srcId="{46D509D7-3B4B-42A3-AAD3-AB0A5CD42E79}" destId="{A81243F7-7B57-49F8-8825-4CF6062FA38D}" srcOrd="0" destOrd="0" presId="urn:microsoft.com/office/officeart/2005/8/layout/default#1"/>
    <dgm:cxn modelId="{22A08732-E0DC-49CC-A1DF-36B6BA47C040}" srcId="{E647418C-539F-4ABA-890B-77ED0A97575F}" destId="{6F92B2A9-0C8C-474A-B031-42DD9DE54319}" srcOrd="0" destOrd="0" parTransId="{6B61831C-EB8F-4E10-A46E-E386C35FFB42}" sibTransId="{8B16ACD8-1CBE-446E-8419-41320C643669}"/>
    <dgm:cxn modelId="{CB1EC335-3B1C-462A-8E86-71C5A4073EB7}" srcId="{E647418C-539F-4ABA-890B-77ED0A97575F}" destId="{50CA11CE-B4B0-4D24-9D87-3E627A790172}" srcOrd="4" destOrd="0" parTransId="{A04E07F9-DA63-478D-A0B1-830C38BA3017}" sibTransId="{2495FE2A-0510-42C4-975E-EB3C78C679D2}"/>
    <dgm:cxn modelId="{DEA7FA56-D369-4DDA-9728-C1135D7B3550}" type="presOf" srcId="{223613DF-98B6-4DC3-BD40-833F1B72DFDF}" destId="{1789D377-654A-4FAC-AFB7-0D751B3EBE52}" srcOrd="0" destOrd="0" presId="urn:microsoft.com/office/officeart/2005/8/layout/default#1"/>
    <dgm:cxn modelId="{F68D3A77-EAB4-40FA-87B1-E90F6A3AC685}" type="presOf" srcId="{E647418C-539F-4ABA-890B-77ED0A97575F}" destId="{36168820-B509-4E91-B49A-06D46549C6DD}" srcOrd="0" destOrd="0" presId="urn:microsoft.com/office/officeart/2005/8/layout/default#1"/>
    <dgm:cxn modelId="{3BD2089B-177C-47E5-A6F8-34FDAB8C3B3A}" srcId="{E647418C-539F-4ABA-890B-77ED0A97575F}" destId="{223613DF-98B6-4DC3-BD40-833F1B72DFDF}" srcOrd="2" destOrd="0" parTransId="{43DB2EEC-17E7-4905-A54B-977DBE1AFF07}" sibTransId="{E2706EB6-9EEF-44A6-A937-E9F7BB26E09D}"/>
    <dgm:cxn modelId="{7B77B3C2-A363-45CF-A4F0-5D02E1ABE733}" type="presOf" srcId="{6F92B2A9-0C8C-474A-B031-42DD9DE54319}" destId="{57BC789D-402C-4F49-A214-728E719A7251}" srcOrd="0" destOrd="0" presId="urn:microsoft.com/office/officeart/2005/8/layout/default#1"/>
    <dgm:cxn modelId="{EDCB67E7-73FA-4FD6-B06D-5E393C0D0704}" type="presOf" srcId="{50CA11CE-B4B0-4D24-9D87-3E627A790172}" destId="{5CFCA921-8A22-4CCB-8284-73223C2F1128}" srcOrd="0" destOrd="0" presId="urn:microsoft.com/office/officeart/2005/8/layout/default#1"/>
    <dgm:cxn modelId="{D0971AF2-C583-40B7-A0B7-4FF0EA86BEDA}" srcId="{E647418C-539F-4ABA-890B-77ED0A97575F}" destId="{7F225D03-5956-466C-8BAE-A0F45B3DC112}" srcOrd="3" destOrd="0" parTransId="{35E92FE5-84A6-48F3-8284-D6C6E09B5903}" sibTransId="{E9CEF8B2-C0EC-44DE-B41A-F287A76C5BDD}"/>
    <dgm:cxn modelId="{EE78B72F-A18B-4850-9BC8-BC143A2800A9}" type="presParOf" srcId="{36168820-B509-4E91-B49A-06D46549C6DD}" destId="{57BC789D-402C-4F49-A214-728E719A7251}" srcOrd="0" destOrd="0" presId="urn:microsoft.com/office/officeart/2005/8/layout/default#1"/>
    <dgm:cxn modelId="{1E3226F4-641F-4F06-A5F8-BBCFE964CFE0}" type="presParOf" srcId="{36168820-B509-4E91-B49A-06D46549C6DD}" destId="{CE1B41E1-8629-4860-8B02-A63E9693A36F}" srcOrd="1" destOrd="0" presId="urn:microsoft.com/office/officeart/2005/8/layout/default#1"/>
    <dgm:cxn modelId="{B4204496-5133-4F77-BCDD-5B4BEA42328F}" type="presParOf" srcId="{36168820-B509-4E91-B49A-06D46549C6DD}" destId="{A81243F7-7B57-49F8-8825-4CF6062FA38D}" srcOrd="2" destOrd="0" presId="urn:microsoft.com/office/officeart/2005/8/layout/default#1"/>
    <dgm:cxn modelId="{098A85A3-49F7-4A63-BAEB-4362D52E83A5}" type="presParOf" srcId="{36168820-B509-4E91-B49A-06D46549C6DD}" destId="{AC735363-E002-473F-8663-74F38E26FAE9}" srcOrd="3" destOrd="0" presId="urn:microsoft.com/office/officeart/2005/8/layout/default#1"/>
    <dgm:cxn modelId="{CEF91FC5-AD09-4CC4-8A9D-378BAC615A7B}" type="presParOf" srcId="{36168820-B509-4E91-B49A-06D46549C6DD}" destId="{1789D377-654A-4FAC-AFB7-0D751B3EBE52}" srcOrd="4" destOrd="0" presId="urn:microsoft.com/office/officeart/2005/8/layout/default#1"/>
    <dgm:cxn modelId="{E385DA9D-20D9-4889-B65B-882D2114DD1D}" type="presParOf" srcId="{36168820-B509-4E91-B49A-06D46549C6DD}" destId="{67DA54E6-98B6-4261-83F2-3D3CA504B4F3}" srcOrd="5" destOrd="0" presId="urn:microsoft.com/office/officeart/2005/8/layout/default#1"/>
    <dgm:cxn modelId="{DF263F56-441F-4ACB-8269-F731968476E4}" type="presParOf" srcId="{36168820-B509-4E91-B49A-06D46549C6DD}" destId="{268C1790-59B1-42D2-BFCE-43FE14AEE873}" srcOrd="6" destOrd="0" presId="urn:microsoft.com/office/officeart/2005/8/layout/default#1"/>
    <dgm:cxn modelId="{1DC87372-9E2C-4B14-96C1-CF05D109BEE6}" type="presParOf" srcId="{36168820-B509-4E91-B49A-06D46549C6DD}" destId="{40DB4416-6C33-4A59-872D-C7D78928F1FE}" srcOrd="7" destOrd="0" presId="urn:microsoft.com/office/officeart/2005/8/layout/default#1"/>
    <dgm:cxn modelId="{9F3F319B-C3EF-415B-8DB9-3CA6BDC2D770}" type="presParOf" srcId="{36168820-B509-4E91-B49A-06D46549C6DD}" destId="{5CFCA921-8A22-4CCB-8284-73223C2F1128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A3D05C-6C52-4AF2-8E5F-B1F9E7FD33CB}">
      <dsp:nvSpPr>
        <dsp:cNvPr id="0" name=""/>
        <dsp:cNvSpPr/>
      </dsp:nvSpPr>
      <dsp:spPr>
        <a:xfrm>
          <a:off x="2232421" y="760"/>
          <a:ext cx="1631156" cy="1631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Tuzsuz diyete uyulmadığında</a:t>
          </a:r>
        </a:p>
      </dsp:txBody>
      <dsp:txXfrm>
        <a:off x="2471298" y="239637"/>
        <a:ext cx="1153402" cy="1153402"/>
      </dsp:txXfrm>
    </dsp:sp>
    <dsp:sp modelId="{376B2D76-F121-4B8D-9821-1C826402BA64}">
      <dsp:nvSpPr>
        <dsp:cNvPr id="0" name=""/>
        <dsp:cNvSpPr/>
      </dsp:nvSpPr>
      <dsp:spPr>
        <a:xfrm rot="2160000">
          <a:off x="3811930" y="1253483"/>
          <a:ext cx="433216" cy="5505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900" kern="1200"/>
        </a:p>
      </dsp:txBody>
      <dsp:txXfrm>
        <a:off x="3824341" y="1325390"/>
        <a:ext cx="303251" cy="330309"/>
      </dsp:txXfrm>
    </dsp:sp>
    <dsp:sp modelId="{A1D64E43-8E97-450C-B36F-DA4CF61C542C}">
      <dsp:nvSpPr>
        <dsp:cNvPr id="0" name=""/>
        <dsp:cNvSpPr/>
      </dsp:nvSpPr>
      <dsp:spPr>
        <a:xfrm>
          <a:off x="4213336" y="1439978"/>
          <a:ext cx="1631156" cy="1631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Susama hissinin artması</a:t>
          </a:r>
        </a:p>
      </dsp:txBody>
      <dsp:txXfrm>
        <a:off x="4452213" y="1678855"/>
        <a:ext cx="1153402" cy="1153402"/>
      </dsp:txXfrm>
    </dsp:sp>
    <dsp:sp modelId="{359CF2D8-3193-47BB-AB3A-C70D3E484CAD}">
      <dsp:nvSpPr>
        <dsp:cNvPr id="0" name=""/>
        <dsp:cNvSpPr/>
      </dsp:nvSpPr>
      <dsp:spPr>
        <a:xfrm rot="6480000">
          <a:off x="4437774" y="3132990"/>
          <a:ext cx="433216" cy="5505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900" kern="1200"/>
        </a:p>
      </dsp:txBody>
      <dsp:txXfrm rot="10800000">
        <a:off x="4522837" y="3181291"/>
        <a:ext cx="303251" cy="330309"/>
      </dsp:txXfrm>
    </dsp:sp>
    <dsp:sp modelId="{DFA51E02-BCA4-4582-88AD-E7B382098F15}">
      <dsp:nvSpPr>
        <dsp:cNvPr id="0" name=""/>
        <dsp:cNvSpPr/>
      </dsp:nvSpPr>
      <dsp:spPr>
        <a:xfrm>
          <a:off x="3456694" y="3768683"/>
          <a:ext cx="1631156" cy="1631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Fazla kilo alımı </a:t>
          </a:r>
        </a:p>
      </dsp:txBody>
      <dsp:txXfrm>
        <a:off x="3695571" y="4007560"/>
        <a:ext cx="1153402" cy="1153402"/>
      </dsp:txXfrm>
    </dsp:sp>
    <dsp:sp modelId="{39AD7AF5-26E4-4219-9BFC-63430F883E13}">
      <dsp:nvSpPr>
        <dsp:cNvPr id="0" name=""/>
        <dsp:cNvSpPr/>
      </dsp:nvSpPr>
      <dsp:spPr>
        <a:xfrm rot="10798858">
          <a:off x="2964038" y="4309380"/>
          <a:ext cx="348143" cy="5505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900" kern="1200"/>
        </a:p>
      </dsp:txBody>
      <dsp:txXfrm rot="10800000">
        <a:off x="3068481" y="4419466"/>
        <a:ext cx="243700" cy="330309"/>
      </dsp:txXfrm>
    </dsp:sp>
    <dsp:sp modelId="{5156E7CA-84F3-4D68-A277-F1573B4829F9}">
      <dsp:nvSpPr>
        <dsp:cNvPr id="0" name=""/>
        <dsp:cNvSpPr/>
      </dsp:nvSpPr>
      <dsp:spPr>
        <a:xfrm>
          <a:off x="1168664" y="3769443"/>
          <a:ext cx="1631156" cy="1631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Yüksek UF</a:t>
          </a:r>
        </a:p>
      </dsp:txBody>
      <dsp:txXfrm>
        <a:off x="1407541" y="4008320"/>
        <a:ext cx="1153402" cy="1153402"/>
      </dsp:txXfrm>
    </dsp:sp>
    <dsp:sp modelId="{93AD62FB-9B09-41CC-9966-0E8D2D0101AE}">
      <dsp:nvSpPr>
        <dsp:cNvPr id="0" name=""/>
        <dsp:cNvSpPr/>
      </dsp:nvSpPr>
      <dsp:spPr>
        <a:xfrm rot="14910567">
          <a:off x="1299282" y="3157207"/>
          <a:ext cx="462349" cy="5505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900" kern="1200"/>
        </a:p>
      </dsp:txBody>
      <dsp:txXfrm rot="10800000">
        <a:off x="1394042" y="3331841"/>
        <a:ext cx="323644" cy="330309"/>
      </dsp:txXfrm>
    </dsp:sp>
    <dsp:sp modelId="{8D874695-9B10-46BB-B7B3-3979278D98A2}">
      <dsp:nvSpPr>
        <dsp:cNvPr id="0" name=""/>
        <dsp:cNvSpPr/>
      </dsp:nvSpPr>
      <dsp:spPr>
        <a:xfrm>
          <a:off x="251507" y="1439978"/>
          <a:ext cx="1631156" cy="1631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b="1" kern="1200" dirty="0"/>
            <a:t>Hipotansiyon kramp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b="1" kern="1200" dirty="0"/>
            <a:t>Diyaliz süresinin kısalması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b="1" kern="1200" dirty="0"/>
            <a:t>Yetersiz diyaliz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100" kern="1200" dirty="0"/>
        </a:p>
      </dsp:txBody>
      <dsp:txXfrm>
        <a:off x="490384" y="1678855"/>
        <a:ext cx="1153402" cy="1153402"/>
      </dsp:txXfrm>
    </dsp:sp>
    <dsp:sp modelId="{2FB317DC-48AB-4B82-8ECB-A88394F7DF07}">
      <dsp:nvSpPr>
        <dsp:cNvPr id="0" name=""/>
        <dsp:cNvSpPr/>
      </dsp:nvSpPr>
      <dsp:spPr>
        <a:xfrm rot="19440000">
          <a:off x="1831015" y="1267896"/>
          <a:ext cx="433216" cy="5505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900" kern="1200"/>
        </a:p>
      </dsp:txBody>
      <dsp:txXfrm>
        <a:off x="1843426" y="1416195"/>
        <a:ext cx="303251" cy="330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C789D-402C-4F49-A214-728E719A7251}">
      <dsp:nvSpPr>
        <dsp:cNvPr id="0" name=""/>
        <dsp:cNvSpPr/>
      </dsp:nvSpPr>
      <dsp:spPr>
        <a:xfrm>
          <a:off x="0" y="523080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Paketli ürün yerine tazesini kullan</a:t>
          </a:r>
        </a:p>
      </dsp:txBody>
      <dsp:txXfrm>
        <a:off x="0" y="523080"/>
        <a:ext cx="2571749" cy="1543050"/>
      </dsp:txXfrm>
    </dsp:sp>
    <dsp:sp modelId="{A81243F7-7B57-49F8-8825-4CF6062FA38D}">
      <dsp:nvSpPr>
        <dsp:cNvPr id="0" name=""/>
        <dsp:cNvSpPr/>
      </dsp:nvSpPr>
      <dsp:spPr>
        <a:xfrm>
          <a:off x="2828925" y="523080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Yüksek tuz içeren besinlerden (</a:t>
          </a:r>
          <a:r>
            <a:rPr lang="tr-TR" sz="1900" kern="1200" dirty="0" err="1"/>
            <a:t>konserve,zeytin,sucuk</a:t>
          </a:r>
          <a:r>
            <a:rPr lang="tr-TR" sz="1900" kern="1200" dirty="0"/>
            <a:t> </a:t>
          </a:r>
          <a:r>
            <a:rPr lang="tr-TR" sz="1900" kern="1200" dirty="0" err="1"/>
            <a:t>vb.uzak</a:t>
          </a:r>
          <a:r>
            <a:rPr lang="tr-TR" sz="1900" kern="1200" dirty="0"/>
            <a:t> dur. </a:t>
          </a:r>
        </a:p>
      </dsp:txBody>
      <dsp:txXfrm>
        <a:off x="2828925" y="523080"/>
        <a:ext cx="2571749" cy="1543050"/>
      </dsp:txXfrm>
    </dsp:sp>
    <dsp:sp modelId="{1789D377-654A-4FAC-AFB7-0D751B3EBE52}">
      <dsp:nvSpPr>
        <dsp:cNvPr id="0" name=""/>
        <dsp:cNvSpPr/>
      </dsp:nvSpPr>
      <dsp:spPr>
        <a:xfrm>
          <a:off x="5657849" y="523080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Tuzsuz ekmek tüket</a:t>
          </a:r>
        </a:p>
      </dsp:txBody>
      <dsp:txXfrm>
        <a:off x="5657849" y="523080"/>
        <a:ext cx="2571749" cy="1543050"/>
      </dsp:txXfrm>
    </dsp:sp>
    <dsp:sp modelId="{268C1790-59B1-42D2-BFCE-43FE14AEE873}">
      <dsp:nvSpPr>
        <dsp:cNvPr id="0" name=""/>
        <dsp:cNvSpPr/>
      </dsp:nvSpPr>
      <dsp:spPr>
        <a:xfrm>
          <a:off x="1414462" y="2323305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Yemeklere tuz atma</a:t>
          </a:r>
        </a:p>
      </dsp:txBody>
      <dsp:txXfrm>
        <a:off x="1414462" y="2323305"/>
        <a:ext cx="2571749" cy="1543050"/>
      </dsp:txXfrm>
    </dsp:sp>
    <dsp:sp modelId="{5CFCA921-8A22-4CCB-8284-73223C2F1128}">
      <dsp:nvSpPr>
        <dsp:cNvPr id="0" name=""/>
        <dsp:cNvSpPr/>
      </dsp:nvSpPr>
      <dsp:spPr>
        <a:xfrm>
          <a:off x="4243387" y="2323305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Tuz yerine baharat kullan</a:t>
          </a:r>
        </a:p>
      </dsp:txBody>
      <dsp:txXfrm>
        <a:off x="4243387" y="2323305"/>
        <a:ext cx="2571749" cy="154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03497-FF6E-4881-BF53-E175735D1C34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EA6E4-5336-4CB4-9E14-34BE48EF863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2570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EA6E4-5336-4CB4-9E14-34BE48EF8638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102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10.11.2022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166910" y="2571744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tr-TR" sz="4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HEMODİYALİZ HASTALARINDA BESLENME VE DESTEK TEDAVİLER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524100" y="4357694"/>
            <a:ext cx="7854696" cy="1752600"/>
          </a:xfrm>
        </p:spPr>
        <p:txBody>
          <a:bodyPr>
            <a:normAutofit fontScale="92500" lnSpcReduction="20000"/>
          </a:bodyPr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sz="38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Hazırlayan : Şelale 	YILDIRAN</a:t>
            </a:r>
          </a:p>
        </p:txBody>
      </p:sp>
    </p:spTree>
    <p:extLst>
      <p:ext uri="{BB962C8B-B14F-4D97-AF65-F5344CB8AC3E}">
        <p14:creationId xmlns:p14="http://schemas.microsoft.com/office/powerpoint/2010/main" val="198973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BESLENME NEDİR ????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935480"/>
            <a:ext cx="8229600" cy="4157816"/>
          </a:xfrm>
        </p:spPr>
        <p:txBody>
          <a:bodyPr>
            <a:noAutofit/>
          </a:bodyPr>
          <a:lstStyle/>
          <a:p>
            <a:r>
              <a:rPr lang="tr-TR" sz="3000" dirty="0"/>
              <a:t>BESLENME; kişinin büyüme, yaşamın sürdürülmesi ve sağlığın korunması için besinlerin kullanılmasıdır.</a:t>
            </a:r>
          </a:p>
          <a:p>
            <a:endParaRPr lang="tr-TR" sz="2000" dirty="0"/>
          </a:p>
          <a:p>
            <a:r>
              <a:rPr lang="tr-TR" sz="3000" dirty="0"/>
              <a:t>Beslenmede amaç;  bireyin yaşı, cinsiyeti, fiziksel aktivitesi ve içinde bulunduğu fizyolojik duruma göre gereksinimi olan enerji ve besin öğelerini yeterli ve dengeli miktarlarda almasıdır.</a:t>
            </a:r>
            <a:r>
              <a:rPr lang="tr-TR" sz="3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0480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BESLENME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HEMODİYALİZ HASTALARINDA BESLENME NEDEN BU KADAR ÖNEMLİ ?</a:t>
            </a:r>
          </a:p>
          <a:p>
            <a:endParaRPr lang="tr-TR" dirty="0"/>
          </a:p>
          <a:p>
            <a:r>
              <a:rPr lang="tr-TR" dirty="0"/>
              <a:t>HASTALAR NELERE DİKKAT  ETMELİ?</a:t>
            </a:r>
          </a:p>
          <a:p>
            <a:endParaRPr lang="tr-TR" dirty="0"/>
          </a:p>
          <a:p>
            <a:r>
              <a:rPr lang="tr-TR" dirty="0"/>
              <a:t>BESLENMEYE UYUMU  NASIL ARTTIRABİLİRİZ?</a:t>
            </a:r>
          </a:p>
          <a:p>
            <a:endParaRPr lang="tr-TR" dirty="0"/>
          </a:p>
          <a:p>
            <a:r>
              <a:rPr lang="tr-TR" dirty="0"/>
              <a:t>DİKKAT EDİLMEDİĞİNDE  YAŞANACAK SORUNLAR  NELERDİR?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3" y="2420888"/>
            <a:ext cx="2143125" cy="187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218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BESLENME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Autofit/>
          </a:bodyPr>
          <a:lstStyle/>
          <a:p>
            <a:r>
              <a:rPr lang="tr-TR" sz="2800" dirty="0"/>
              <a:t>Diyet (tıbbi beslenme) hemodiyaliz tedavisinin can alıcı ve en sevimsiz kısmıdır.</a:t>
            </a:r>
          </a:p>
          <a:p>
            <a:r>
              <a:rPr lang="tr-TR" sz="2800" dirty="0"/>
              <a:t>Diyetteki kısıtlamalar  hastalara  sürekli  hastalıklarının ciddiyetini   hatırlatır.</a:t>
            </a:r>
          </a:p>
          <a:p>
            <a:r>
              <a:rPr lang="tr-TR" sz="2800" dirty="0"/>
              <a:t>Ancak yapılan  bilimsel çalışmalar da  diyaliz hastalarının geleceğini belirleyen en önemli faktörün   kişinin beslenme durumu olduğunu göstermiştir.</a:t>
            </a:r>
          </a:p>
          <a:p>
            <a:endParaRPr lang="tr-TR" sz="1800" dirty="0"/>
          </a:p>
          <a:p>
            <a:pPr marL="0" indent="0">
              <a:spcBef>
                <a:spcPts val="0"/>
              </a:spcBef>
              <a:buNone/>
            </a:pPr>
            <a:r>
              <a:rPr lang="tr-TR" sz="2800" dirty="0"/>
              <a:t>   </a:t>
            </a:r>
            <a:r>
              <a:rPr lang="tr-TR" sz="3000" b="1" dirty="0">
                <a:solidFill>
                  <a:srgbClr val="FF0000"/>
                </a:solidFill>
              </a:rPr>
              <a:t>Beslenme durumu=morbidite ve mortalite</a:t>
            </a:r>
          </a:p>
        </p:txBody>
      </p:sp>
    </p:spTree>
    <p:extLst>
      <p:ext uri="{BB962C8B-B14F-4D97-AF65-F5344CB8AC3E}">
        <p14:creationId xmlns:p14="http://schemas.microsoft.com/office/powerpoint/2010/main" val="2173641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024034" y="1000108"/>
            <a:ext cx="8219256" cy="1442424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DİYALİZ HASTALARINDA  KALİTELİ YAŞAM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52596" y="2714620"/>
            <a:ext cx="8229600" cy="3450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000" dirty="0"/>
              <a:t>• Yeterli  diyaliz,</a:t>
            </a:r>
          </a:p>
          <a:p>
            <a:pPr marL="0" indent="0">
              <a:buNone/>
            </a:pPr>
            <a:r>
              <a:rPr lang="tr-TR" sz="3000" dirty="0"/>
              <a:t>• </a:t>
            </a:r>
            <a:r>
              <a:rPr lang="tr-TR" sz="3000" dirty="0">
                <a:solidFill>
                  <a:srgbClr val="FF0000"/>
                </a:solidFill>
              </a:rPr>
              <a:t>İYİ VE KALİTELİ BESLENME</a:t>
            </a:r>
          </a:p>
          <a:p>
            <a:pPr marL="0" indent="0">
              <a:buNone/>
            </a:pPr>
            <a:r>
              <a:rPr lang="tr-TR" sz="3000" dirty="0"/>
              <a:t>• Medikal tedaviye  uyum,</a:t>
            </a:r>
          </a:p>
          <a:p>
            <a:pPr marL="0" indent="0">
              <a:buNone/>
            </a:pPr>
            <a:r>
              <a:rPr lang="tr-TR" sz="3000" dirty="0"/>
              <a:t>• </a:t>
            </a:r>
            <a:r>
              <a:rPr lang="tr-TR" sz="3000" dirty="0" err="1"/>
              <a:t>Katater</a:t>
            </a:r>
            <a:r>
              <a:rPr lang="tr-TR" sz="3000" dirty="0"/>
              <a:t>  ve fistül enfeksiyonlarının  önlenmesi,</a:t>
            </a:r>
          </a:p>
          <a:p>
            <a:pPr marL="0" indent="0">
              <a:buNone/>
            </a:pPr>
            <a:r>
              <a:rPr lang="tr-TR" sz="3000" dirty="0"/>
              <a:t>• </a:t>
            </a:r>
            <a:r>
              <a:rPr lang="tr-TR" sz="3000" dirty="0" err="1"/>
              <a:t>Psikososyal</a:t>
            </a:r>
            <a:r>
              <a:rPr lang="tr-TR" sz="3000" dirty="0"/>
              <a:t> destekle sağlanır.</a:t>
            </a:r>
          </a:p>
        </p:txBody>
      </p:sp>
    </p:spTree>
    <p:extLst>
      <p:ext uri="{BB962C8B-B14F-4D97-AF65-F5344CB8AC3E}">
        <p14:creationId xmlns:p14="http://schemas.microsoft.com/office/powerpoint/2010/main" val="3919338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881158" y="1000108"/>
            <a:ext cx="8329642" cy="142078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900" dirty="0"/>
              <a:t>HEMODİYALİZ HASTALARINDA TIBBİ    BESLENME TEDAVİSİNİN AMAÇLARI;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19536" y="2492896"/>
            <a:ext cx="8258204" cy="403860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dirty="0"/>
              <a:t>1. Beslenmenin düzeltilmesi veya korunması,</a:t>
            </a:r>
          </a:p>
          <a:p>
            <a:pPr marL="0" indent="0">
              <a:buNone/>
            </a:pPr>
            <a:r>
              <a:rPr lang="tr-TR" dirty="0"/>
              <a:t>2. Sistemik  komplikasyonların ve iştahın düzeltilmesi,</a:t>
            </a:r>
          </a:p>
          <a:p>
            <a:pPr marL="0" indent="0">
              <a:buNone/>
            </a:pPr>
            <a:r>
              <a:rPr lang="tr-TR" dirty="0"/>
              <a:t>3. Sıvı elektrolit bozuklukları ve üremik semptomları minimal</a:t>
            </a:r>
          </a:p>
          <a:p>
            <a:pPr marL="0" indent="0">
              <a:buNone/>
            </a:pPr>
            <a:r>
              <a:rPr lang="tr-TR" dirty="0"/>
              <a:t>    düzeye indirmek,</a:t>
            </a:r>
          </a:p>
          <a:p>
            <a:pPr marL="0" indent="0">
              <a:buNone/>
            </a:pPr>
            <a:r>
              <a:rPr lang="tr-TR" dirty="0"/>
              <a:t>4. Yüksek potasyumlu ve sodyumlu diyetten sakınmak,</a:t>
            </a:r>
          </a:p>
          <a:p>
            <a:pPr marL="0" indent="0">
              <a:buNone/>
            </a:pPr>
            <a:r>
              <a:rPr lang="tr-TR" dirty="0"/>
              <a:t>5.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osteodistrofiden</a:t>
            </a:r>
            <a:r>
              <a:rPr lang="tr-TR" dirty="0"/>
              <a:t> korunmak için kalsiyum ve fosfor </a:t>
            </a:r>
          </a:p>
          <a:p>
            <a:pPr marL="0" indent="0">
              <a:buNone/>
            </a:pPr>
            <a:r>
              <a:rPr lang="tr-TR" dirty="0"/>
              <a:t>    tüketimini kontrol altında tutmak,</a:t>
            </a:r>
          </a:p>
          <a:p>
            <a:pPr marL="0" indent="0">
              <a:buNone/>
            </a:pPr>
            <a:r>
              <a:rPr lang="tr-TR" dirty="0"/>
              <a:t>6. Hastaları protein enerji </a:t>
            </a:r>
            <a:r>
              <a:rPr lang="tr-TR" dirty="0" err="1"/>
              <a:t>malnütrisyonundan</a:t>
            </a:r>
            <a:r>
              <a:rPr lang="tr-TR" dirty="0"/>
              <a:t> korumak</a:t>
            </a:r>
          </a:p>
          <a:p>
            <a:pPr marL="0" indent="0">
              <a:buNone/>
            </a:pPr>
            <a:r>
              <a:rPr lang="tr-TR" dirty="0"/>
              <a:t>    olmalıdır. </a:t>
            </a:r>
          </a:p>
        </p:txBody>
      </p:sp>
    </p:spTree>
    <p:extLst>
      <p:ext uri="{BB962C8B-B14F-4D97-AF65-F5344CB8AC3E}">
        <p14:creationId xmlns:p14="http://schemas.microsoft.com/office/powerpoint/2010/main" val="1715658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HEMODİYALİZDE DİYET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tr-TR" dirty="0"/>
              <a:t>KISITLAMALARI               ÇOK FAZLA KISITLAMA</a:t>
            </a:r>
          </a:p>
          <a:p>
            <a:pPr marL="0" indent="0">
              <a:buNone/>
            </a:pPr>
            <a:r>
              <a:rPr lang="tr-TR" dirty="0"/>
              <a:t>      YAPMAMA</a:t>
            </a:r>
          </a:p>
          <a:p>
            <a:pPr marL="0" indent="0">
              <a:buNone/>
            </a:pPr>
            <a:r>
              <a:rPr lang="tr-TR" dirty="0"/>
              <a:t>                                                            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                                                               </a:t>
            </a:r>
          </a:p>
          <a:p>
            <a:pPr marL="0" indent="0">
              <a:buNone/>
            </a:pPr>
            <a:r>
              <a:rPr lang="tr-TR" b="1" dirty="0"/>
              <a:t>NA,K,P BİRİKİMİ                    MALNÜTRİSYON</a:t>
            </a:r>
          </a:p>
          <a:p>
            <a:pPr marL="0" indent="0">
              <a:buNone/>
            </a:pPr>
            <a:r>
              <a:rPr lang="tr-TR" dirty="0"/>
              <a:t>                          </a:t>
            </a:r>
          </a:p>
          <a:p>
            <a:pPr marL="0" indent="0">
              <a:buNone/>
            </a:pPr>
            <a:r>
              <a:rPr lang="tr-TR" dirty="0"/>
              <a:t>                           </a:t>
            </a:r>
            <a:r>
              <a:rPr lang="tr-TR" b="1" dirty="0">
                <a:solidFill>
                  <a:srgbClr val="FF0000"/>
                </a:solidFill>
              </a:rPr>
              <a:t>İYİ UYGULAMA</a:t>
            </a:r>
          </a:p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                               İYİ YAŞAM!!!</a:t>
            </a:r>
          </a:p>
        </p:txBody>
      </p:sp>
      <p:sp>
        <p:nvSpPr>
          <p:cNvPr id="4" name="Aşağı Ok 3"/>
          <p:cNvSpPr/>
          <p:nvPr/>
        </p:nvSpPr>
        <p:spPr>
          <a:xfrm>
            <a:off x="3071664" y="2996952"/>
            <a:ext cx="484632" cy="10504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Aşağı Ok 4"/>
          <p:cNvSpPr/>
          <p:nvPr/>
        </p:nvSpPr>
        <p:spPr>
          <a:xfrm>
            <a:off x="7896200" y="2780928"/>
            <a:ext cx="484632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64" y="2428868"/>
            <a:ext cx="23622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508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024034" y="785794"/>
            <a:ext cx="8267408" cy="1265624"/>
          </a:xfrm>
        </p:spPr>
        <p:txBody>
          <a:bodyPr/>
          <a:lstStyle/>
          <a:p>
            <a:r>
              <a:rPr lang="tr-TR" dirty="0"/>
              <a:t>MULTİDİSİPLİNER YAKLAŞIM!!!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09" y="2143117"/>
            <a:ext cx="4901391" cy="4212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345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BESLENME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NEFROLOG </a:t>
            </a:r>
          </a:p>
          <a:p>
            <a:endParaRPr lang="tr-TR" dirty="0"/>
          </a:p>
          <a:p>
            <a:r>
              <a:rPr lang="tr-TR" dirty="0"/>
              <a:t>DİYALİZ HEKİMİ</a:t>
            </a:r>
          </a:p>
          <a:p>
            <a:endParaRPr lang="tr-TR" dirty="0"/>
          </a:p>
          <a:p>
            <a:r>
              <a:rPr lang="tr-TR" dirty="0"/>
              <a:t>HEMŞİRE</a:t>
            </a:r>
          </a:p>
          <a:p>
            <a:endParaRPr lang="tr-TR" dirty="0"/>
          </a:p>
          <a:p>
            <a:r>
              <a:rPr lang="tr-TR" dirty="0"/>
              <a:t>DİYETİSYEN </a:t>
            </a:r>
          </a:p>
        </p:txBody>
      </p:sp>
    </p:spTree>
    <p:extLst>
      <p:ext uri="{BB962C8B-B14F-4D97-AF65-F5344CB8AC3E}">
        <p14:creationId xmlns:p14="http://schemas.microsoft.com/office/powerpoint/2010/main" val="1655593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HEMŞİRE-DİYALİZ TEKNİKERİ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Diyalizde temel bakım veren kişiler olarak riskli durumlarda hastaların aylık beslenme durumunun değerlendirilmesi , koordinasyonu ve diyetisyene yönlendirilmesinde önemli bir yere sahiptir.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42" y="3929066"/>
            <a:ext cx="5857916" cy="219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6643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2596" y="85723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BESLENME DEĞERLENDİRMESİNE GEREK DUYULAN HASTALAR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Hemodiyaliz tedavisine yeni başlayan hastalar</a:t>
            </a:r>
          </a:p>
          <a:p>
            <a:r>
              <a:rPr lang="tr-TR" dirty="0"/>
              <a:t>Diyaliz yöntemini değiştiren hastalar</a:t>
            </a:r>
          </a:p>
          <a:p>
            <a:r>
              <a:rPr lang="tr-TR" dirty="0"/>
              <a:t>Diyabet gibi eşlik eden hastalık varlığında</a:t>
            </a:r>
          </a:p>
          <a:p>
            <a:r>
              <a:rPr lang="tr-TR" dirty="0" err="1"/>
              <a:t>İştahsız,kusması</a:t>
            </a:r>
            <a:r>
              <a:rPr lang="tr-TR" dirty="0"/>
              <a:t> </a:t>
            </a:r>
            <a:r>
              <a:rPr lang="tr-TR" dirty="0" err="1"/>
              <a:t>olan,diyare</a:t>
            </a:r>
            <a:r>
              <a:rPr lang="tr-TR" dirty="0"/>
              <a:t> ve </a:t>
            </a:r>
            <a:r>
              <a:rPr lang="tr-TR" dirty="0" err="1"/>
              <a:t>konstüpasyonu</a:t>
            </a:r>
            <a:r>
              <a:rPr lang="tr-TR" dirty="0"/>
              <a:t> olan hastalar</a:t>
            </a:r>
          </a:p>
          <a:p>
            <a:r>
              <a:rPr lang="tr-TR" dirty="0" err="1"/>
              <a:t>VKI’de</a:t>
            </a:r>
            <a:r>
              <a:rPr lang="tr-TR" dirty="0"/>
              <a:t> sürekli azalma olan hastalar</a:t>
            </a:r>
          </a:p>
          <a:p>
            <a:r>
              <a:rPr lang="tr-TR" dirty="0"/>
              <a:t>Serum albümin düzeyinde azalma</a:t>
            </a:r>
          </a:p>
          <a:p>
            <a:r>
              <a:rPr lang="tr-TR" dirty="0"/>
              <a:t>Düşük serum </a:t>
            </a:r>
            <a:r>
              <a:rPr lang="tr-TR" dirty="0" err="1"/>
              <a:t>kreatin</a:t>
            </a:r>
            <a:r>
              <a:rPr lang="tr-TR" dirty="0"/>
              <a:t> düzeyi</a:t>
            </a:r>
          </a:p>
          <a:p>
            <a:r>
              <a:rPr lang="tr-TR" dirty="0"/>
              <a:t>Enerji alımının yetersizliğini gösteren düşük serum kolesterol düzeyi</a:t>
            </a:r>
          </a:p>
          <a:p>
            <a:r>
              <a:rPr lang="tr-TR" dirty="0"/>
              <a:t>İnatçı </a:t>
            </a:r>
            <a:r>
              <a:rPr lang="tr-TR" dirty="0" err="1"/>
              <a:t>hiperkalemi</a:t>
            </a:r>
            <a:r>
              <a:rPr lang="tr-TR" dirty="0"/>
              <a:t>, </a:t>
            </a:r>
            <a:r>
              <a:rPr lang="tr-TR" dirty="0" err="1"/>
              <a:t>hipokalemi</a:t>
            </a:r>
            <a:r>
              <a:rPr lang="tr-TR" dirty="0"/>
              <a:t>,veya </a:t>
            </a:r>
            <a:r>
              <a:rPr lang="tr-TR" dirty="0" err="1"/>
              <a:t>hiperfosfatemi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89966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BESLENME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Hemodiyaliz hastalarının beslenme durumu yakından takip edilmeli ,hasta bilgilendirilmeli ve eğitimleri sağlanmalıdır .</a:t>
            </a:r>
          </a:p>
          <a:p>
            <a:endParaRPr lang="tr-TR" dirty="0"/>
          </a:p>
          <a:p>
            <a:r>
              <a:rPr lang="tr-TR" dirty="0"/>
              <a:t>Gerektiğinde diyetisyene yönlendirilmeli</a:t>
            </a:r>
          </a:p>
          <a:p>
            <a:endParaRPr lang="tr-TR" dirty="0"/>
          </a:p>
          <a:p>
            <a:r>
              <a:rPr lang="tr-TR" dirty="0"/>
              <a:t>Hasta sorgulanmalı </a:t>
            </a:r>
          </a:p>
          <a:p>
            <a:endParaRPr lang="tr-TR" dirty="0"/>
          </a:p>
          <a:p>
            <a:r>
              <a:rPr lang="tr-TR" dirty="0"/>
              <a:t>Sözel anlatım, broşür, afiş, eğitim el kitabı vb.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4328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38400" y="78579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DİYETE UYUM GÖSTERMEYEN HASTALARDA!!!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HİPERKALEMİ,</a:t>
            </a:r>
          </a:p>
          <a:p>
            <a:r>
              <a:rPr lang="tr-TR" dirty="0"/>
              <a:t>HİPERFOSFOTAMİ</a:t>
            </a:r>
          </a:p>
          <a:p>
            <a:r>
              <a:rPr lang="tr-TR" dirty="0"/>
              <a:t>PERİFERİK VE PULMONER ÖDEM</a:t>
            </a:r>
          </a:p>
          <a:p>
            <a:r>
              <a:rPr lang="tr-TR" dirty="0"/>
              <a:t>SİSTEMİK HİPERTANSİYON</a:t>
            </a:r>
          </a:p>
          <a:p>
            <a:r>
              <a:rPr lang="tr-TR" dirty="0"/>
              <a:t>KONJESTİF KALP YETMEZLİĞİ</a:t>
            </a:r>
          </a:p>
          <a:p>
            <a:r>
              <a:rPr lang="tr-TR" dirty="0"/>
              <a:t>ÜREMİK KEMİK HASTALIĞI</a:t>
            </a:r>
          </a:p>
          <a:p>
            <a:r>
              <a:rPr lang="tr-TR" dirty="0"/>
              <a:t>AYRICA YETERSİZ BESLENMEYE BAĞLI OLARAKTA MALNÜTRİSYON KARŞIMIZA ÇIKMAKTADIR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93438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48" y="27347"/>
            <a:ext cx="7314036" cy="649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844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esin piramidi nedir? - Sağlıklı Beslen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14357"/>
            <a:ext cx="9144000" cy="573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111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3" y="1525588"/>
            <a:ext cx="7344815" cy="4711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727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PROTEİN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3000" dirty="0"/>
              <a:t>Kanın pıhtılaşmasından,</a:t>
            </a:r>
          </a:p>
          <a:p>
            <a:pPr algn="just"/>
            <a:r>
              <a:rPr lang="tr-TR" sz="3000" dirty="0"/>
              <a:t>Elektrolit-sıvı dengesinin sağlanmasına,</a:t>
            </a:r>
          </a:p>
          <a:p>
            <a:pPr algn="just"/>
            <a:r>
              <a:rPr lang="tr-TR" sz="3000" dirty="0"/>
              <a:t>Vücuttaki kimyasal reaksiyonlar ve enerji metabolizması,</a:t>
            </a:r>
          </a:p>
          <a:p>
            <a:pPr algn="just"/>
            <a:r>
              <a:rPr lang="tr-TR" sz="3000" dirty="0"/>
              <a:t>Hücrelerin büyüme ve gelişiminden dokuların onarımı ve yenilenmesine kadar hemen her türlü vücut fonksiyonlarında protein önemli bir yere sahiptir.</a:t>
            </a:r>
          </a:p>
        </p:txBody>
      </p:sp>
    </p:spTree>
    <p:extLst>
      <p:ext uri="{BB962C8B-B14F-4D97-AF65-F5344CB8AC3E}">
        <p14:creationId xmlns:p14="http://schemas.microsoft.com/office/powerpoint/2010/main" val="3965911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PROTEİN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pPr algn="just"/>
            <a:r>
              <a:rPr lang="tr-TR" sz="3400" dirty="0"/>
              <a:t>Hemodiyalizde ;</a:t>
            </a:r>
          </a:p>
          <a:p>
            <a:pPr algn="just"/>
            <a:r>
              <a:rPr lang="tr-TR" sz="3400" dirty="0" err="1"/>
              <a:t>Diyalizat</a:t>
            </a:r>
            <a:r>
              <a:rPr lang="tr-TR" sz="3400" dirty="0"/>
              <a:t> ile aminoasit kayıpları</a:t>
            </a:r>
          </a:p>
          <a:p>
            <a:pPr algn="just"/>
            <a:r>
              <a:rPr lang="tr-TR" sz="3400" dirty="0"/>
              <a:t>Artmış protein katabolizması(</a:t>
            </a:r>
            <a:r>
              <a:rPr lang="tr-TR" sz="3400" dirty="0" err="1"/>
              <a:t>metobolik</a:t>
            </a:r>
            <a:r>
              <a:rPr lang="tr-TR" sz="3400" dirty="0"/>
              <a:t> </a:t>
            </a:r>
            <a:r>
              <a:rPr lang="tr-TR" sz="3400" dirty="0" err="1"/>
              <a:t>asidoz,inflamasyon,diyabet,ilaçlar</a:t>
            </a:r>
            <a:r>
              <a:rPr lang="tr-TR" sz="3400" dirty="0"/>
              <a:t>)</a:t>
            </a:r>
          </a:p>
          <a:p>
            <a:pPr algn="just"/>
            <a:r>
              <a:rPr lang="tr-TR" sz="3400" dirty="0"/>
              <a:t>Metabolik ve </a:t>
            </a:r>
            <a:r>
              <a:rPr lang="tr-TR" sz="3400" dirty="0" err="1"/>
              <a:t>hormanal</a:t>
            </a:r>
            <a:r>
              <a:rPr lang="tr-TR" sz="3400" dirty="0"/>
              <a:t> değişiklikler artmış protein gerekesiminim nedenleridir.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6364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PROTEİN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060849"/>
            <a:ext cx="8229600" cy="4065315"/>
          </a:xfrm>
        </p:spPr>
        <p:txBody>
          <a:bodyPr/>
          <a:lstStyle/>
          <a:p>
            <a:r>
              <a:rPr lang="tr-TR" sz="4400" dirty="0"/>
              <a:t>Sağlıklı insanlarda </a:t>
            </a:r>
          </a:p>
          <a:p>
            <a:pPr marL="0" indent="0">
              <a:buNone/>
            </a:pPr>
            <a:r>
              <a:rPr lang="tr-TR" sz="4400" dirty="0"/>
              <a:t>   0,8 gr/kg/gün</a:t>
            </a:r>
          </a:p>
          <a:p>
            <a:pPr>
              <a:buNone/>
            </a:pPr>
            <a:endParaRPr lang="tr-TR" sz="4400" dirty="0"/>
          </a:p>
          <a:p>
            <a:r>
              <a:rPr lang="tr-TR" sz="4400" dirty="0"/>
              <a:t>Hemodiyaliz hastalarında </a:t>
            </a:r>
          </a:p>
          <a:p>
            <a:pPr marL="0" indent="0">
              <a:buNone/>
            </a:pPr>
            <a:r>
              <a:rPr lang="tr-TR" sz="4400" dirty="0"/>
              <a:t>   1,2 gr/kg/gün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76671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2596" y="928670"/>
            <a:ext cx="8363272" cy="1492218"/>
          </a:xfrm>
        </p:spPr>
        <p:txBody>
          <a:bodyPr>
            <a:normAutofit fontScale="90000"/>
          </a:bodyPr>
          <a:lstStyle/>
          <a:p>
            <a:pPr algn="just"/>
            <a:r>
              <a:rPr lang="tr-TR" sz="3600" dirty="0">
                <a:solidFill>
                  <a:schemeClr val="tx1"/>
                </a:solidFill>
              </a:rPr>
              <a:t>Hemodiyaliz hastalarının alacağı proteinin en az %50 si biyolojik değeri yüksek olan hayvansal kökenli proteinden karşılanmalıdır.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597" y="2564904"/>
            <a:ext cx="7960967" cy="4101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1561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6" y="1719594"/>
            <a:ext cx="5256584" cy="4085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310050" y="714357"/>
            <a:ext cx="32403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6000" dirty="0">
                <a:solidFill>
                  <a:schemeClr val="accent1"/>
                </a:solidFill>
                <a:ea typeface="+mj-ea"/>
                <a:cs typeface="+mj-cs"/>
              </a:rPr>
              <a:t>ENERJİ</a:t>
            </a:r>
            <a:endParaRPr lang="tr-TR" sz="6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815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ENERJİ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132857"/>
            <a:ext cx="8229600" cy="3993307"/>
          </a:xfrm>
        </p:spPr>
        <p:txBody>
          <a:bodyPr>
            <a:noAutofit/>
          </a:bodyPr>
          <a:lstStyle/>
          <a:p>
            <a:r>
              <a:rPr lang="tr-TR" sz="2800" dirty="0"/>
              <a:t>Diyaliz hastasının aktivitesi, istirahat enerji harcaması ve eşlik eden diğer hastalıkları günlük enerji ihtiyacını belirler.</a:t>
            </a:r>
          </a:p>
          <a:p>
            <a:endParaRPr lang="tr-TR" sz="1800" dirty="0"/>
          </a:p>
          <a:p>
            <a:r>
              <a:rPr lang="tr-TR" sz="2800" dirty="0"/>
              <a:t>Hemodiyaliz  hastalarında  protein yıkımını önlemek  </a:t>
            </a:r>
            <a:r>
              <a:rPr lang="tr-TR" sz="2800" dirty="0" err="1"/>
              <a:t>nötral</a:t>
            </a:r>
            <a:r>
              <a:rPr lang="tr-TR" sz="2800" dirty="0"/>
              <a:t> nitrojen dengesini  korumak  için</a:t>
            </a:r>
          </a:p>
          <a:p>
            <a:pPr marL="0" indent="0">
              <a:buNone/>
            </a:pPr>
            <a:r>
              <a:rPr lang="tr-TR" sz="2800" dirty="0"/>
              <a:t>            60   yaş altı         35             </a:t>
            </a:r>
            <a:r>
              <a:rPr lang="tr-TR" sz="2800" dirty="0" err="1"/>
              <a:t>kcal</a:t>
            </a:r>
            <a:r>
              <a:rPr lang="tr-TR" sz="2800" dirty="0"/>
              <a:t>/kg /gün </a:t>
            </a:r>
          </a:p>
          <a:p>
            <a:pPr marL="0" indent="0">
              <a:buNone/>
            </a:pPr>
            <a:r>
              <a:rPr lang="tr-TR" sz="2800" dirty="0"/>
              <a:t>             60   yaş üstü      30-35        </a:t>
            </a:r>
            <a:r>
              <a:rPr lang="tr-TR" sz="2800" dirty="0" err="1"/>
              <a:t>kcal</a:t>
            </a:r>
            <a:r>
              <a:rPr lang="tr-TR" sz="2800" dirty="0"/>
              <a:t>/kg/gündür.</a:t>
            </a:r>
          </a:p>
        </p:txBody>
      </p:sp>
    </p:spTree>
    <p:extLst>
      <p:ext uri="{BB962C8B-B14F-4D97-AF65-F5344CB8AC3E}">
        <p14:creationId xmlns:p14="http://schemas.microsoft.com/office/powerpoint/2010/main" val="3856797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ENERJİ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4000" dirty="0"/>
              <a:t>KALORİ İHTİYACININ;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sz="4000" dirty="0"/>
              <a:t> %50 si karbonhidratlardan,</a:t>
            </a:r>
          </a:p>
          <a:p>
            <a:r>
              <a:rPr lang="tr-TR" sz="4000" dirty="0"/>
              <a:t> %30-35 i yağlardan,</a:t>
            </a:r>
          </a:p>
          <a:p>
            <a:r>
              <a:rPr lang="tr-TR" sz="4000" dirty="0"/>
              <a:t> %15 i proteinlerden sağlanmalıdır.</a:t>
            </a:r>
          </a:p>
        </p:txBody>
      </p:sp>
    </p:spTree>
    <p:extLst>
      <p:ext uri="{BB962C8B-B14F-4D97-AF65-F5344CB8AC3E}">
        <p14:creationId xmlns:p14="http://schemas.microsoft.com/office/powerpoint/2010/main" val="2107712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ENERJİ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4000" dirty="0"/>
              <a:t>Diyaliz hastalarında yetersiz beslenmenin en önemli nedeni yetersiz enerji  alımıdır.</a:t>
            </a:r>
          </a:p>
          <a:p>
            <a:pPr>
              <a:spcBef>
                <a:spcPts val="1800"/>
              </a:spcBef>
            </a:pPr>
            <a:r>
              <a:rPr lang="tr-TR" sz="4000" dirty="0"/>
              <a:t>Yetersiz enerji alımı diyette aşırı kısıtlama sonucu gelişebilir. Bunu dışında </a:t>
            </a:r>
            <a:r>
              <a:rPr lang="tr-TR" sz="4000" dirty="0" err="1"/>
              <a:t>psiko</a:t>
            </a:r>
            <a:r>
              <a:rPr lang="tr-TR" sz="4000" dirty="0"/>
              <a:t> sosyal faktörler, besine ulaşma ve hazırlamadaki güçlükler de  yetersiz enerji alımına neden olur.</a:t>
            </a:r>
          </a:p>
          <a:p>
            <a:pPr>
              <a:spcBef>
                <a:spcPts val="1800"/>
              </a:spcBef>
            </a:pPr>
            <a:r>
              <a:rPr lang="tr-TR" sz="4000" dirty="0">
                <a:solidFill>
                  <a:srgbClr val="FF0000"/>
                </a:solidFill>
              </a:rPr>
              <a:t>Yetersiz enerji alımı protein katabolizmasında artışa neden olur.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4515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881158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ENERJİ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418" y="1428737"/>
            <a:ext cx="8063111" cy="515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022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73088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40927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FOSFOR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3600" dirty="0" err="1"/>
              <a:t>Hiperfosfotami</a:t>
            </a:r>
            <a:r>
              <a:rPr lang="tr-TR" sz="3600" dirty="0"/>
              <a:t>;</a:t>
            </a:r>
          </a:p>
          <a:p>
            <a:r>
              <a:rPr lang="tr-TR" sz="3600" dirty="0"/>
              <a:t>Üremik kemik hastalığına,</a:t>
            </a:r>
          </a:p>
          <a:p>
            <a:r>
              <a:rPr lang="tr-TR" sz="3600" dirty="0"/>
              <a:t>İskelet dışı </a:t>
            </a:r>
            <a:r>
              <a:rPr lang="tr-TR" sz="3600" dirty="0" err="1"/>
              <a:t>metastatik</a:t>
            </a:r>
            <a:r>
              <a:rPr lang="tr-TR" sz="3600" dirty="0"/>
              <a:t> </a:t>
            </a:r>
            <a:r>
              <a:rPr lang="tr-TR" sz="3600" dirty="0" err="1"/>
              <a:t>kalsifikayona</a:t>
            </a:r>
            <a:r>
              <a:rPr lang="tr-TR" sz="3600" dirty="0"/>
              <a:t>,</a:t>
            </a:r>
          </a:p>
          <a:p>
            <a:r>
              <a:rPr lang="tr-TR" sz="3600" dirty="0"/>
              <a:t>Damar tıkanıklığına,</a:t>
            </a:r>
          </a:p>
          <a:p>
            <a:r>
              <a:rPr lang="tr-TR" sz="3600" dirty="0"/>
              <a:t>İyileşmeyen yaralara ,</a:t>
            </a:r>
          </a:p>
          <a:p>
            <a:r>
              <a:rPr lang="tr-TR" sz="3600" dirty="0"/>
              <a:t>Kas güçsüzlüğü ve eklem ağrılarına sebep olur.</a:t>
            </a:r>
          </a:p>
        </p:txBody>
      </p:sp>
    </p:spTree>
    <p:extLst>
      <p:ext uri="{BB962C8B-B14F-4D97-AF65-F5344CB8AC3E}">
        <p14:creationId xmlns:p14="http://schemas.microsoft.com/office/powerpoint/2010/main" val="2026166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FOSFOR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3000" dirty="0"/>
              <a:t>Günlük 1,2 gr/kg protein = 1000-1500 mg fosfor</a:t>
            </a:r>
          </a:p>
          <a:p>
            <a:r>
              <a:rPr lang="tr-TR" sz="3000" dirty="0"/>
              <a:t>Hemodiyaliz sırasında 500-800 mg fosfor temizlenir.</a:t>
            </a:r>
          </a:p>
          <a:p>
            <a:r>
              <a:rPr lang="tr-TR" sz="3000" dirty="0"/>
              <a:t>Diyette fosfor kısıtlanması(600-800 mg) ve kandaki fosfor düzeyini 4,5-5,5 mg/dl arasında tutabilmek son derece önemlidir.</a:t>
            </a:r>
          </a:p>
          <a:p>
            <a:r>
              <a:rPr lang="tr-TR" sz="3000" dirty="0">
                <a:solidFill>
                  <a:srgbClr val="FF0000"/>
                </a:solidFill>
              </a:rPr>
              <a:t>Diyetteki fosfor kısıtlaması yanında fosfor bağlayıcı ajanları düzenli kullanmakta son derece önemlidir.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2417193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dirty="0"/>
              <a:t>                    FOSFOR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430144"/>
            <a:ext cx="8229600" cy="3705275"/>
          </a:xfrm>
        </p:spPr>
        <p:txBody>
          <a:bodyPr/>
          <a:lstStyle/>
          <a:p>
            <a:pPr algn="ctr"/>
            <a:r>
              <a:rPr lang="tr-TR" dirty="0"/>
              <a:t>PROTEİNDEN ZENGİN BESİNLER FOSFORDAN DA ZENGİNDİR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020" y="3429000"/>
            <a:ext cx="342038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230" y="3286124"/>
            <a:ext cx="3910310" cy="2928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58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FOSFOR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3600" dirty="0"/>
              <a:t>Et, balık, kümes hayvanları, yumurta </a:t>
            </a:r>
          </a:p>
          <a:p>
            <a:r>
              <a:rPr lang="tr-TR" sz="3600" dirty="0"/>
              <a:t>Süt ve süt ürünleri</a:t>
            </a:r>
          </a:p>
          <a:p>
            <a:r>
              <a:rPr lang="tr-TR" sz="3600" dirty="0"/>
              <a:t>Kuru baklagiller</a:t>
            </a:r>
          </a:p>
          <a:p>
            <a:r>
              <a:rPr lang="tr-TR" sz="3600" dirty="0"/>
              <a:t>Tahıllar</a:t>
            </a:r>
          </a:p>
          <a:p>
            <a:r>
              <a:rPr lang="tr-TR" sz="3600" dirty="0"/>
              <a:t>Yağlı tohumlar</a:t>
            </a:r>
          </a:p>
          <a:p>
            <a:r>
              <a:rPr lang="tr-TR" sz="3600" dirty="0"/>
              <a:t>Kuruyemişler </a:t>
            </a:r>
          </a:p>
          <a:p>
            <a:r>
              <a:rPr lang="tr-TR" sz="3600" dirty="0"/>
              <a:t>İşlenmiş paketli hazır yiyecekler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53721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653" y="3996899"/>
            <a:ext cx="3629014" cy="20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874" y="3608867"/>
            <a:ext cx="2495550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166910" y="785795"/>
            <a:ext cx="774551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tr-TR" sz="2800" dirty="0">
                <a:solidFill>
                  <a:srgbClr val="FF0000"/>
                </a:solidFill>
              </a:rPr>
              <a:t>Paketli</a:t>
            </a:r>
            <a:r>
              <a:rPr lang="tr-TR" sz="2800" dirty="0">
                <a:solidFill>
                  <a:prstClr val="black"/>
                </a:solidFill>
              </a:rPr>
              <a:t> </a:t>
            </a:r>
            <a:r>
              <a:rPr lang="tr-TR" sz="2800" dirty="0">
                <a:solidFill>
                  <a:srgbClr val="FF0000"/>
                </a:solidFill>
              </a:rPr>
              <a:t>gıdalar;</a:t>
            </a:r>
            <a:r>
              <a:rPr lang="tr-TR" sz="2800" dirty="0">
                <a:solidFill>
                  <a:prstClr val="black"/>
                </a:solidFill>
              </a:rPr>
              <a:t> Çikolata, bisküvi, cips, meyve suyu, kraker  gibi ürünlerin içinde bulunan birçok katkı maddesi inorganik fosfor içermektedir. </a:t>
            </a:r>
          </a:p>
          <a:p>
            <a:pPr lvl="0" algn="just"/>
            <a:r>
              <a:rPr lang="tr-TR" sz="2800" dirty="0">
                <a:solidFill>
                  <a:prstClr val="black"/>
                </a:solidFill>
              </a:rPr>
              <a:t>İnorganik fosforun vücutta emilimi daha yüksektir. Bu nedenle kesinlikle paketli gıdalardan uzak durulmalıdır.</a:t>
            </a:r>
          </a:p>
        </p:txBody>
      </p:sp>
    </p:spTree>
    <p:extLst>
      <p:ext uri="{BB962C8B-B14F-4D97-AF65-F5344CB8AC3E}">
        <p14:creationId xmlns:p14="http://schemas.microsoft.com/office/powerpoint/2010/main" val="9789803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HANGİ  EKMEK????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2340414"/>
            <a:ext cx="3168352" cy="3055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2348880"/>
            <a:ext cx="381000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54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esinler.net/wp-content/uploads/2020/05/DpXkHkZWsAAcsQp-1011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692697"/>
            <a:ext cx="7992889" cy="600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6415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573088"/>
            <a:ext cx="85725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22475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POTASYUM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tr-TR" sz="2700" dirty="0"/>
              <a:t>Sinir sistemi için gerekli olan sinyal iletimini sağlar,</a:t>
            </a:r>
          </a:p>
          <a:p>
            <a:pPr algn="just"/>
            <a:r>
              <a:rPr lang="tr-TR" sz="2700" dirty="0"/>
              <a:t>Elektrolit dengesini korur ve kan basıncını dengeler,</a:t>
            </a:r>
          </a:p>
          <a:p>
            <a:pPr algn="just"/>
            <a:r>
              <a:rPr lang="tr-TR" sz="2700" dirty="0"/>
              <a:t>Nörolojik  fonksiyonların gerçekleştirilmesini sağlar,</a:t>
            </a:r>
          </a:p>
          <a:p>
            <a:pPr algn="just"/>
            <a:r>
              <a:rPr lang="tr-TR" sz="2700" dirty="0"/>
              <a:t>Kandaki besin maddelerinin hücre içerisine alınarak kullanılabilmesini sağlar,</a:t>
            </a:r>
          </a:p>
          <a:p>
            <a:pPr algn="just"/>
            <a:r>
              <a:rPr lang="tr-TR" sz="2700" dirty="0"/>
              <a:t>Kas faaliyetlerini yönetir, kasların sağlıklı şekilde kasılıp gevşemesini sağlar</a:t>
            </a:r>
          </a:p>
          <a:p>
            <a:pPr algn="just"/>
            <a:r>
              <a:rPr lang="tr-TR" sz="2700" dirty="0"/>
              <a:t>Kalp kasının çalışmasını destekler.</a:t>
            </a:r>
          </a:p>
        </p:txBody>
      </p:sp>
    </p:spTree>
    <p:extLst>
      <p:ext uri="{BB962C8B-B14F-4D97-AF65-F5344CB8AC3E}">
        <p14:creationId xmlns:p14="http://schemas.microsoft.com/office/powerpoint/2010/main" val="26090533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247924"/>
          </a:xfrm>
        </p:spPr>
        <p:txBody>
          <a:bodyPr/>
          <a:lstStyle/>
          <a:p>
            <a:pPr algn="ctr"/>
            <a:r>
              <a:rPr lang="tr-TR" dirty="0"/>
              <a:t>POTASYUM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Serum potasyum düzeyini 3,5-5,5 arasında tutmak oldukça önemlidir.</a:t>
            </a:r>
          </a:p>
          <a:p>
            <a:r>
              <a:rPr lang="tr-TR" dirty="0" err="1"/>
              <a:t>Hiperpotasemide</a:t>
            </a:r>
            <a:r>
              <a:rPr lang="tr-TR" dirty="0"/>
              <a:t> (6-6,5 </a:t>
            </a:r>
            <a:r>
              <a:rPr lang="tr-TR" dirty="0" err="1"/>
              <a:t>mEq</a:t>
            </a:r>
            <a:r>
              <a:rPr lang="tr-TR" dirty="0"/>
              <a:t>/</a:t>
            </a:r>
            <a:r>
              <a:rPr lang="tr-TR" dirty="0" err="1"/>
              <a:t>lt</a:t>
            </a:r>
            <a:r>
              <a:rPr lang="tr-TR" dirty="0"/>
              <a:t>)</a:t>
            </a:r>
          </a:p>
          <a:p>
            <a:r>
              <a:rPr lang="tr-TR" dirty="0"/>
              <a:t>Kalpte </a:t>
            </a:r>
            <a:r>
              <a:rPr lang="tr-TR" dirty="0" err="1"/>
              <a:t>ritm</a:t>
            </a:r>
            <a:r>
              <a:rPr lang="tr-TR" dirty="0"/>
              <a:t> ve ileti bozukluklarına</a:t>
            </a:r>
          </a:p>
          <a:p>
            <a:r>
              <a:rPr lang="tr-TR" dirty="0"/>
              <a:t>Bacaklarda güçsüzlük hareket ettirememe ve felçlere</a:t>
            </a:r>
          </a:p>
          <a:p>
            <a:r>
              <a:rPr lang="tr-TR" dirty="0" err="1"/>
              <a:t>Bradikardi</a:t>
            </a:r>
            <a:r>
              <a:rPr lang="tr-TR" dirty="0"/>
              <a:t> ve kardiyak </a:t>
            </a:r>
            <a:r>
              <a:rPr lang="tr-TR" dirty="0" err="1"/>
              <a:t>arreste</a:t>
            </a:r>
            <a:r>
              <a:rPr lang="tr-TR" dirty="0"/>
              <a:t> yol açar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4917380"/>
            <a:ext cx="2808312" cy="1535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941168"/>
            <a:ext cx="223224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3142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POTASYUMDAN ZENGİN GIDALAR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r>
              <a:rPr lang="tr-TR" dirty="0"/>
              <a:t>SEBZELER(domates, ıspanak, patates, havuç, enginar, pırasa, kabak, taze fasulye  gibi)</a:t>
            </a:r>
          </a:p>
          <a:p>
            <a:r>
              <a:rPr lang="tr-TR" dirty="0"/>
              <a:t>MEYVELER(muz, kavun, kayısı, portakal, kayısı,ananas)</a:t>
            </a:r>
          </a:p>
          <a:p>
            <a:r>
              <a:rPr lang="tr-TR" dirty="0"/>
              <a:t>İÇECEKLER(Maden suyu, neskafe, Türk kahvesi, hazır meyve </a:t>
            </a:r>
            <a:r>
              <a:rPr lang="tr-TR" dirty="0" err="1"/>
              <a:t>suları,kola</a:t>
            </a:r>
            <a:endParaRPr lang="tr-TR" dirty="0"/>
          </a:p>
          <a:p>
            <a:r>
              <a:rPr lang="tr-TR" dirty="0"/>
              <a:t>Kuru baklagiller ve  tahıllar (</a:t>
            </a:r>
            <a:r>
              <a:rPr lang="tr-TR" dirty="0" err="1"/>
              <a:t>bulgur,mısırunu,tarhana</a:t>
            </a:r>
            <a:r>
              <a:rPr lang="tr-TR" dirty="0"/>
              <a:t>)</a:t>
            </a:r>
          </a:p>
          <a:p>
            <a:r>
              <a:rPr lang="tr-TR" dirty="0"/>
              <a:t>Kakao, çikolata, pekmez  tahin</a:t>
            </a:r>
          </a:p>
          <a:p>
            <a:r>
              <a:rPr lang="tr-TR" dirty="0"/>
              <a:t>Kurutulmuş sebze ve  meyveler </a:t>
            </a:r>
          </a:p>
          <a:p>
            <a:r>
              <a:rPr lang="tr-TR" dirty="0"/>
              <a:t>Diyet tuzlar</a:t>
            </a:r>
          </a:p>
          <a:p>
            <a:r>
              <a:rPr lang="tr-TR" dirty="0"/>
              <a:t>Sakatatalar(</a:t>
            </a:r>
            <a:r>
              <a:rPr lang="tr-TR" dirty="0" err="1"/>
              <a:t>işkembe,karaciğerşkokoreç</a:t>
            </a:r>
            <a:r>
              <a:rPr lang="tr-TR" dirty="0"/>
              <a:t> vb.)</a:t>
            </a:r>
          </a:p>
        </p:txBody>
      </p:sp>
    </p:spTree>
    <p:extLst>
      <p:ext uri="{BB962C8B-B14F-4D97-AF65-F5344CB8AC3E}">
        <p14:creationId xmlns:p14="http://schemas.microsoft.com/office/powerpoint/2010/main" val="28216450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404664"/>
            <a:ext cx="8229600" cy="1442424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Günlük potasyum alımı 1600-2000</a:t>
            </a:r>
            <a:br>
              <a:rPr lang="tr-TR" dirty="0"/>
            </a:br>
            <a:r>
              <a:rPr lang="tr-TR" dirty="0"/>
              <a:t>mg’ı   geçmemelidir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1935164"/>
            <a:ext cx="8208912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4" descr="Potasyum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1937809"/>
            <a:ext cx="3096344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37382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980729"/>
            <a:ext cx="763284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7623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YÖNTEM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000" dirty="0"/>
              <a:t>Sebzeleri yıka  </a:t>
            </a:r>
          </a:p>
          <a:p>
            <a:pPr marL="0" indent="0">
              <a:buNone/>
            </a:pPr>
            <a:r>
              <a:rPr lang="tr-TR" sz="2000" dirty="0"/>
              <a:t>                </a:t>
            </a:r>
          </a:p>
          <a:p>
            <a:r>
              <a:rPr lang="tr-TR" sz="2000" dirty="0"/>
              <a:t>Dilimle</a:t>
            </a:r>
          </a:p>
          <a:p>
            <a:endParaRPr lang="tr-TR" sz="2000" dirty="0"/>
          </a:p>
          <a:p>
            <a:r>
              <a:rPr lang="tr-TR" sz="2000" dirty="0"/>
              <a:t>1 saat suda beklet</a:t>
            </a:r>
          </a:p>
          <a:p>
            <a:endParaRPr lang="tr-TR" sz="2000" dirty="0"/>
          </a:p>
          <a:p>
            <a:r>
              <a:rPr lang="tr-TR" sz="2000" dirty="0"/>
              <a:t>Haşla </a:t>
            </a:r>
          </a:p>
          <a:p>
            <a:endParaRPr lang="tr-TR" sz="2000" dirty="0"/>
          </a:p>
          <a:p>
            <a:r>
              <a:rPr lang="tr-TR" sz="2000" dirty="0"/>
              <a:t>Haşlama suyunu dök</a:t>
            </a:r>
          </a:p>
          <a:p>
            <a:endParaRPr lang="tr-TR" sz="2000" dirty="0"/>
          </a:p>
          <a:p>
            <a:r>
              <a:rPr lang="tr-TR" sz="2000" dirty="0"/>
              <a:t>Pişir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9" y="1196753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1196753"/>
            <a:ext cx="2592288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 descr="Kızartma Yapmanın İncelikleri | Tarifini Sevdi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186" y="3212976"/>
            <a:ext cx="244827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963" y="5113312"/>
            <a:ext cx="327660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48143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2596" y="285728"/>
            <a:ext cx="8229600" cy="1143000"/>
          </a:xfrm>
        </p:spPr>
        <p:txBody>
          <a:bodyPr/>
          <a:lstStyle/>
          <a:p>
            <a:pPr algn="ctr"/>
            <a:r>
              <a:rPr lang="tr-TR" dirty="0"/>
              <a:t>ÖNERİLER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81158" y="1500174"/>
            <a:ext cx="8329642" cy="4824426"/>
          </a:xfrm>
        </p:spPr>
        <p:txBody>
          <a:bodyPr>
            <a:normAutofit/>
          </a:bodyPr>
          <a:lstStyle/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400" dirty="0">
                <a:solidFill>
                  <a:prstClr val="black"/>
                </a:solidFill>
              </a:rPr>
              <a:t>Kaloriyi yükseltmek için çay, ıhlamur, et suları, tuzsuz yağ,  şeker, sade akide şekeri, pişmaniye ve sade lokum yenebilir.</a:t>
            </a:r>
          </a:p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400" dirty="0">
                <a:solidFill>
                  <a:prstClr val="black"/>
                </a:solidFill>
              </a:rPr>
              <a:t>Sebzeler yıkandıktan sonra küçük parçalara bölünerek haşlanmalı ve haşlama suyu dökülmelidir. Haşlanan sebzeleri yağ koymak yerine et ilave ederek pişirmek yeterli olabilir.</a:t>
            </a:r>
          </a:p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400" dirty="0">
                <a:solidFill>
                  <a:prstClr val="black"/>
                </a:solidFill>
              </a:rPr>
              <a:t>1 yumurta ile bir köfte kadar et aynı değerdedir ve gerektiğinde yumurta ya da köfte yenebilir.</a:t>
            </a:r>
          </a:p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400" dirty="0">
                <a:solidFill>
                  <a:prstClr val="black"/>
                </a:solidFill>
              </a:rPr>
              <a:t>1 köfte kadar (30 gram et) yerine 3 yemek kaşığı kuru fasulye, nohut,  bakla, barbunya veya mercimek gibi yemeklerin birinden yenebilir.</a:t>
            </a:r>
          </a:p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400" dirty="0">
                <a:solidFill>
                  <a:prstClr val="black"/>
                </a:solidFill>
              </a:rPr>
              <a:t>Et olarak, koyun eti, dana eti ve tavuk eti tercih edilmelidir.</a:t>
            </a:r>
          </a:p>
        </p:txBody>
      </p:sp>
    </p:spTree>
    <p:extLst>
      <p:ext uri="{BB962C8B-B14F-4D97-AF65-F5344CB8AC3E}">
        <p14:creationId xmlns:p14="http://schemas.microsoft.com/office/powerpoint/2010/main" val="36965047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ÖNERİLER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52600" y="1847088"/>
            <a:ext cx="8686800" cy="4922520"/>
          </a:xfrm>
        </p:spPr>
        <p:txBody>
          <a:bodyPr>
            <a:normAutofit/>
          </a:bodyPr>
          <a:lstStyle/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800" dirty="0">
                <a:solidFill>
                  <a:prstClr val="black"/>
                </a:solidFill>
              </a:rPr>
              <a:t>Bitkisel sıvı yağ olarak da zeytin yağı tavsiye edilir.</a:t>
            </a:r>
          </a:p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800" dirty="0">
                <a:solidFill>
                  <a:prstClr val="black"/>
                </a:solidFill>
              </a:rPr>
              <a:t>Beslenme tarzı 5 öğün şeklinde az ve sık olmalı ve yemek yerken yavaş yemek yenmelidir.</a:t>
            </a:r>
          </a:p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800" dirty="0">
                <a:solidFill>
                  <a:prstClr val="black"/>
                </a:solidFill>
              </a:rPr>
              <a:t>Bir öğünde  yüksek potasyum içeren yiyecekler bir arada alınmamalıdır.</a:t>
            </a:r>
          </a:p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800" dirty="0">
                <a:solidFill>
                  <a:prstClr val="black"/>
                </a:solidFill>
              </a:rPr>
              <a:t>Balık</a:t>
            </a:r>
            <a:r>
              <a:rPr lang="tr-TR" sz="1600" dirty="0">
                <a:solidFill>
                  <a:prstClr val="black"/>
                </a:solidFill>
              </a:rPr>
              <a:t> </a:t>
            </a:r>
            <a:r>
              <a:rPr lang="tr-TR" sz="2800" dirty="0">
                <a:solidFill>
                  <a:prstClr val="black"/>
                </a:solidFill>
              </a:rPr>
              <a:t>yüksek fosfor içerdiğinden </a:t>
            </a:r>
            <a:r>
              <a:rPr lang="tr-TR" sz="2800" dirty="0" err="1">
                <a:solidFill>
                  <a:prstClr val="black"/>
                </a:solidFill>
              </a:rPr>
              <a:t>önerilmez.dikkatli</a:t>
            </a:r>
            <a:r>
              <a:rPr lang="tr-TR" sz="2800" dirty="0">
                <a:solidFill>
                  <a:prstClr val="black"/>
                </a:solidFill>
              </a:rPr>
              <a:t> tüketilmeli </a:t>
            </a:r>
          </a:p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800" dirty="0">
                <a:solidFill>
                  <a:prstClr val="black"/>
                </a:solidFill>
              </a:rPr>
              <a:t>Peynir yerine yağsız lor tüketilmeli </a:t>
            </a:r>
          </a:p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800" dirty="0">
                <a:solidFill>
                  <a:prstClr val="black"/>
                </a:solidFill>
              </a:rPr>
              <a:t>Süt ürünleri aynı gün birden fazla tüketilmemeli</a:t>
            </a:r>
          </a:p>
          <a:p>
            <a:pPr algn="just"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r>
              <a:rPr lang="tr-TR" sz="2800" dirty="0">
                <a:solidFill>
                  <a:prstClr val="black"/>
                </a:solidFill>
              </a:rPr>
              <a:t>Yüksek fosfor içeriği yüksek besin yendiğinde fosfor bağlayıcı ilaç miktarı arttırılmalı</a:t>
            </a:r>
          </a:p>
          <a:p>
            <a:pPr fontAlgn="base">
              <a:spcBef>
                <a:spcPts val="0"/>
              </a:spcBef>
              <a:buClrTx/>
              <a:buSzTx/>
              <a:buFont typeface="Wingdings" pitchFamily="2" charset="2"/>
              <a:buChar char="Ø"/>
            </a:pPr>
            <a:endParaRPr lang="tr-TR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2371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Vitaminler ve Eser Elementler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HD hastalarında ;</a:t>
            </a:r>
          </a:p>
          <a:p>
            <a:r>
              <a:rPr lang="tr-TR" dirty="0"/>
              <a:t>Yetersiz alım</a:t>
            </a:r>
          </a:p>
          <a:p>
            <a:r>
              <a:rPr lang="tr-TR" dirty="0"/>
              <a:t>Üremi nedeniyle oluşan metabolizma değişiklikleri</a:t>
            </a:r>
          </a:p>
          <a:p>
            <a:r>
              <a:rPr lang="tr-TR" dirty="0"/>
              <a:t>Emilim bozukluğu</a:t>
            </a:r>
          </a:p>
          <a:p>
            <a:r>
              <a:rPr lang="tr-TR" dirty="0"/>
              <a:t>Diyaliz yoluyla olan kayıplar  nedeniyle suda eriyen vitamin eksikliği görülür.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4869161"/>
            <a:ext cx="29527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5" y="5445224"/>
            <a:ext cx="3038475" cy="1360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89307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VİTAMİNLER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r>
              <a:rPr lang="tr-TR" dirty="0"/>
              <a:t> Diyaliz hastalarında yaşlara göre başlıca B  grubu vitamin , C vitamini ve  Folik asit desteği yapılmalıdır.</a:t>
            </a:r>
          </a:p>
          <a:p>
            <a:r>
              <a:rPr lang="tr-TR" dirty="0"/>
              <a:t> Yağda eriyen vitaminler(A,D,E,K) ise ancak eksiklikleri söz konusu olduğunda desteklenmelidir, çünkü diyalizle atılamadıkları için belirgin toksisiteye neden olabilirler.</a:t>
            </a:r>
          </a:p>
        </p:txBody>
      </p:sp>
    </p:spTree>
    <p:extLst>
      <p:ext uri="{BB962C8B-B14F-4D97-AF65-F5344CB8AC3E}">
        <p14:creationId xmlns:p14="http://schemas.microsoft.com/office/powerpoint/2010/main" val="9004183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28" y="1714488"/>
            <a:ext cx="5598954" cy="457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Dikdörtgen"/>
          <p:cNvSpPr/>
          <p:nvPr/>
        </p:nvSpPr>
        <p:spPr>
          <a:xfrm>
            <a:off x="4810117" y="714356"/>
            <a:ext cx="214313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5000" dirty="0"/>
              <a:t>   TUZ</a:t>
            </a:r>
          </a:p>
        </p:txBody>
      </p:sp>
    </p:spTree>
    <p:extLst>
      <p:ext uri="{BB962C8B-B14F-4D97-AF65-F5344CB8AC3E}">
        <p14:creationId xmlns:p14="http://schemas.microsoft.com/office/powerpoint/2010/main" val="41835986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TUZ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Kronik böbrek hastalarında günlük sodyum tüketiminin genellikle 80mEq (2 gram) civarında olması önerilir.  Ancak ilave tuz atılmasa da günde gıdalarla 4 gram civarında tuz alınır. 4 gram tuz alınması ise hastalarda </a:t>
            </a:r>
            <a:r>
              <a:rPr lang="tr-TR" dirty="0" err="1"/>
              <a:t>hipervolemi</a:t>
            </a:r>
            <a:r>
              <a:rPr lang="tr-TR" dirty="0"/>
              <a:t> ve   hipertansiyona neden olabilir.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4653137"/>
            <a:ext cx="5040560" cy="162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33610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TUZ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Diyaliz hastası beslenmeyle aldığı her 9 gram tuz için 1 1 LT su içmek zorundadır. Bu sebeple </a:t>
            </a:r>
            <a:r>
              <a:rPr lang="tr-TR" dirty="0" err="1"/>
              <a:t>interdiyalitik</a:t>
            </a:r>
            <a:r>
              <a:rPr lang="tr-TR" dirty="0"/>
              <a:t> ağırlığında 1 kilogramlık artış olur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4 LT=36 GR TUZ </a:t>
            </a:r>
          </a:p>
        </p:txBody>
      </p:sp>
    </p:spTree>
    <p:extLst>
      <p:ext uri="{BB962C8B-B14F-4D97-AF65-F5344CB8AC3E}">
        <p14:creationId xmlns:p14="http://schemas.microsoft.com/office/powerpoint/2010/main" val="35516957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3521658659"/>
              </p:ext>
            </p:extLst>
          </p:nvPr>
        </p:nvGraphicFramePr>
        <p:xfrm>
          <a:off x="2855640" y="836712"/>
          <a:ext cx="60960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332657"/>
            <a:ext cx="30861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5" y="486916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0040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ÖNERİLER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624518"/>
              </p:ext>
            </p:extLst>
          </p:nvPr>
        </p:nvGraphicFramePr>
        <p:xfrm>
          <a:off x="1981200" y="1935164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8" y="4714876"/>
            <a:ext cx="1728191" cy="1941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19031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SIVI ALIMI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Hemodiyaliz tedavisinin de temel hedefi, hastanın normal bir </a:t>
            </a:r>
            <a:r>
              <a:rPr lang="tr-TR" dirty="0" err="1"/>
              <a:t>ekstrasellüler</a:t>
            </a:r>
            <a:r>
              <a:rPr lang="tr-TR" dirty="0"/>
              <a:t>  volüme sahip olmasını sağlamaktır.</a:t>
            </a:r>
          </a:p>
          <a:p>
            <a:endParaRPr lang="tr-TR" dirty="0"/>
          </a:p>
          <a:p>
            <a:r>
              <a:rPr lang="tr-TR" dirty="0"/>
              <a:t>İdrar miktarı 1 LT üzeride ise  = 2 </a:t>
            </a:r>
            <a:r>
              <a:rPr lang="tr-TR" dirty="0" err="1"/>
              <a:t>lt</a:t>
            </a:r>
            <a:r>
              <a:rPr lang="tr-TR" dirty="0"/>
              <a:t> /gün</a:t>
            </a:r>
          </a:p>
          <a:p>
            <a:r>
              <a:rPr lang="tr-TR" dirty="0" err="1"/>
              <a:t>Anürik</a:t>
            </a:r>
            <a:r>
              <a:rPr lang="tr-TR" dirty="0"/>
              <a:t> hastalarda sıvı alımı    = 1 </a:t>
            </a:r>
            <a:r>
              <a:rPr lang="tr-TR" dirty="0" err="1"/>
              <a:t>lt</a:t>
            </a:r>
            <a:r>
              <a:rPr lang="tr-TR" dirty="0"/>
              <a:t> /gün</a:t>
            </a:r>
          </a:p>
        </p:txBody>
      </p:sp>
    </p:spTree>
    <p:extLst>
      <p:ext uri="{BB962C8B-B14F-4D97-AF65-F5344CB8AC3E}">
        <p14:creationId xmlns:p14="http://schemas.microsoft.com/office/powerpoint/2010/main" val="4293369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52596" y="714356"/>
            <a:ext cx="8229600" cy="1143000"/>
          </a:xfrm>
        </p:spPr>
        <p:txBody>
          <a:bodyPr/>
          <a:lstStyle/>
          <a:p>
            <a:pPr algn="ctr"/>
            <a:r>
              <a:rPr lang="tr-TR" dirty="0"/>
              <a:t>SIVI VE TUZ KISITLAMASI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Kronik HD Hastalarının sıvı ve diyetteki tuz alımının iyi kontrol edilmesi KB </a:t>
            </a:r>
            <a:r>
              <a:rPr lang="tr-TR" dirty="0" err="1"/>
              <a:t>normalize</a:t>
            </a:r>
            <a:r>
              <a:rPr lang="tr-TR" dirty="0"/>
              <a:t> edebilir ve HT ilişkili </a:t>
            </a:r>
            <a:r>
              <a:rPr lang="tr-TR" dirty="0" err="1"/>
              <a:t>kardiyovasküler</a:t>
            </a:r>
            <a:r>
              <a:rPr lang="tr-TR" dirty="0"/>
              <a:t> hastalıkların sebep olduğu </a:t>
            </a:r>
            <a:r>
              <a:rPr lang="tr-TR" dirty="0" err="1"/>
              <a:t>morbiditeyi</a:t>
            </a:r>
            <a:r>
              <a:rPr lang="tr-TR" dirty="0"/>
              <a:t> azaltabilir.</a:t>
            </a:r>
          </a:p>
          <a:p>
            <a:r>
              <a:rPr lang="tr-TR" dirty="0"/>
              <a:t>Yüksek UF ye bağlı yaşanan komplikasyonlar önlenmiş olur.</a:t>
            </a:r>
          </a:p>
          <a:p>
            <a:r>
              <a:rPr lang="tr-TR" dirty="0"/>
              <a:t>Diyet ve sıvı kısıtlamasına uyum tedavi başarısı için son derece önemlidir.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95050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881158" y="642918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tr-TR" dirty="0"/>
              <a:t>ÖNERİLER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52597" y="1500174"/>
            <a:ext cx="8298873" cy="4946892"/>
          </a:xfrm>
        </p:spPr>
        <p:txBody>
          <a:bodyPr>
            <a:normAutofit/>
          </a:bodyPr>
          <a:lstStyle/>
          <a:p>
            <a:r>
              <a:rPr lang="tr-TR" dirty="0"/>
              <a:t>Tuzu hayatımızdan çıkarmak,</a:t>
            </a:r>
          </a:p>
          <a:p>
            <a:r>
              <a:rPr lang="tr-TR" dirty="0"/>
              <a:t>İçtiğimiz sıvı miktarını ölçmek</a:t>
            </a:r>
          </a:p>
          <a:p>
            <a:r>
              <a:rPr lang="tr-TR" dirty="0"/>
              <a:t> Su içilecekse de oda sıcaklığında olmasına dikkat etmek</a:t>
            </a:r>
          </a:p>
          <a:p>
            <a:pPr marL="0" indent="0"/>
            <a:r>
              <a:rPr lang="tr-TR" dirty="0"/>
              <a:t> Her türlü sıvıyı küçük bardakta içmek</a:t>
            </a:r>
          </a:p>
          <a:p>
            <a:pPr marL="0" indent="0"/>
            <a:r>
              <a:rPr lang="tr-TR" dirty="0"/>
              <a:t> İlaçları yemek sırasında içilen su ile almak</a:t>
            </a:r>
          </a:p>
          <a:p>
            <a:pPr marL="0" indent="0"/>
            <a:r>
              <a:rPr lang="tr-TR" dirty="0"/>
              <a:t> Ağızdaki suyu  çalkalayıp tükürmek</a:t>
            </a:r>
          </a:p>
          <a:p>
            <a:pPr marL="0" indent="0"/>
            <a:r>
              <a:rPr lang="tr-TR" dirty="0"/>
              <a:t> Şekersiz sakız yada ince limon dilimi çiğnemek</a:t>
            </a:r>
          </a:p>
          <a:p>
            <a:r>
              <a:rPr lang="tr-TR" dirty="0"/>
              <a:t>Buz kalıbı emmek olabilir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712840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MALNÜTRİSYON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Yetersiz ,aşırı veya dengesiz alınan protein, enerji veya diğer besinlerin doku, total vücut fonksiyonları ve klinik sonuçlar  üzerine yaptığı ölçülebilir  yan etkilerin oluşturduğu beslenme bozukluğudur.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 err="1"/>
              <a:t>Malnütrisyon</a:t>
            </a:r>
            <a:r>
              <a:rPr lang="tr-TR" dirty="0"/>
              <a:t> diyaliz hastalarında </a:t>
            </a:r>
            <a:r>
              <a:rPr lang="tr-TR" dirty="0" err="1"/>
              <a:t>mortalite</a:t>
            </a:r>
            <a:r>
              <a:rPr lang="tr-TR" dirty="0"/>
              <a:t>  ve </a:t>
            </a:r>
            <a:r>
              <a:rPr lang="tr-TR" dirty="0" err="1"/>
              <a:t>morbilite</a:t>
            </a:r>
            <a:r>
              <a:rPr lang="tr-TR" dirty="0"/>
              <a:t>  belirleyen en önemli faktörlerden birisidir.</a:t>
            </a:r>
          </a:p>
        </p:txBody>
      </p:sp>
    </p:spTree>
    <p:extLst>
      <p:ext uri="{BB962C8B-B14F-4D97-AF65-F5344CB8AC3E}">
        <p14:creationId xmlns:p14="http://schemas.microsoft.com/office/powerpoint/2010/main" val="2659607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452662" y="2428868"/>
            <a:ext cx="77153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400" dirty="0"/>
              <a:t>Diyaliz hastalarında yetersiz beslenmenin en önemli nedeni yetersiz enerji alımıdır.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400" dirty="0"/>
              <a:t>Yetersiz enerji alımı diyette aşırı kısıtlama sonucu gelişebilir.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400" dirty="0"/>
              <a:t> Bunun dışında </a:t>
            </a:r>
            <a:r>
              <a:rPr lang="tr-TR" sz="2400" dirty="0" err="1"/>
              <a:t>psikososyal</a:t>
            </a:r>
            <a:r>
              <a:rPr lang="tr-TR" sz="2400" dirty="0"/>
              <a:t> ve ekonomik faktörler, besine ulaşma ve hazırlamadaki güçlükler de  yetersiz enerji alımına neden olur.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400" dirty="0">
                <a:solidFill>
                  <a:srgbClr val="FF0000"/>
                </a:solidFill>
              </a:rPr>
              <a:t>Azalmış besin alımı ve artmış protein yıkımı nedeniyle iskelet kası kaybı artar beslenme parametreleri  bozulur ve HD hastaları için biline senaryo ortaya çıkar</a:t>
            </a:r>
          </a:p>
        </p:txBody>
      </p:sp>
      <p:sp>
        <p:nvSpPr>
          <p:cNvPr id="3" name="Başlık 1"/>
          <p:cNvSpPr txBox="1">
            <a:spLocks/>
          </p:cNvSpPr>
          <p:nvPr/>
        </p:nvSpPr>
        <p:spPr>
          <a:xfrm>
            <a:off x="1809720" y="100010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r>
              <a:rPr lang="tr-TR" sz="5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MALNÜTRİSYON</a:t>
            </a:r>
            <a:endParaRPr lang="tr-TR" sz="5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976963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MALNÜTRİSYON NEDENLERİ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Yetersiz alım;</a:t>
            </a:r>
          </a:p>
          <a:p>
            <a:r>
              <a:rPr lang="tr-TR" dirty="0" err="1"/>
              <a:t>İştahsızlık,bulantı,kusma</a:t>
            </a:r>
            <a:endParaRPr lang="tr-TR" dirty="0"/>
          </a:p>
          <a:p>
            <a:r>
              <a:rPr lang="tr-TR" dirty="0"/>
              <a:t>Yetersiz diyaliz</a:t>
            </a:r>
          </a:p>
          <a:p>
            <a:r>
              <a:rPr lang="tr-TR" dirty="0"/>
              <a:t>Gastrit</a:t>
            </a:r>
          </a:p>
          <a:p>
            <a:r>
              <a:rPr lang="tr-TR" dirty="0" err="1"/>
              <a:t>İnflamasyon,enfeksiyon</a:t>
            </a:r>
            <a:r>
              <a:rPr lang="tr-TR" dirty="0"/>
              <a:t>(geçici ve kalıcı damar yoluna ait </a:t>
            </a:r>
            <a:r>
              <a:rPr lang="tr-TR" dirty="0" err="1"/>
              <a:t>enfeksiyöz</a:t>
            </a:r>
            <a:r>
              <a:rPr lang="tr-TR" dirty="0"/>
              <a:t> komplikasyonlar)</a:t>
            </a:r>
          </a:p>
          <a:p>
            <a:r>
              <a:rPr lang="tr-TR" dirty="0"/>
              <a:t>Anemi</a:t>
            </a:r>
          </a:p>
          <a:p>
            <a:r>
              <a:rPr lang="tr-TR" dirty="0"/>
              <a:t>Depresyon </a:t>
            </a:r>
          </a:p>
          <a:p>
            <a:r>
              <a:rPr lang="tr-TR" dirty="0"/>
              <a:t>Çiğneme problemleri(ağız ve diş sorunları)</a:t>
            </a:r>
          </a:p>
          <a:p>
            <a:r>
              <a:rPr lang="tr-TR" dirty="0"/>
              <a:t>Kullanılan ilaçların </a:t>
            </a:r>
            <a:r>
              <a:rPr lang="tr-TR" dirty="0" err="1"/>
              <a:t>gastrointestinal</a:t>
            </a:r>
            <a:r>
              <a:rPr lang="tr-TR" dirty="0"/>
              <a:t> yan etkileri</a:t>
            </a:r>
          </a:p>
          <a:p>
            <a:r>
              <a:rPr lang="tr-TR" dirty="0"/>
              <a:t>Diyetteki kısıtlamalar(yiyeceklerin lezzetsizliği)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56158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MALNÜTRİSYON NEDENLERİ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Kayıplar;</a:t>
            </a:r>
          </a:p>
          <a:p>
            <a:r>
              <a:rPr lang="tr-TR" dirty="0"/>
              <a:t>Hemodiyaliz ile </a:t>
            </a:r>
            <a:r>
              <a:rPr lang="tr-TR" dirty="0" err="1"/>
              <a:t>kayıplar:diyalizata</a:t>
            </a:r>
            <a:r>
              <a:rPr lang="tr-TR" dirty="0"/>
              <a:t> geçen aminoasitler(10-12 gr)</a:t>
            </a:r>
          </a:p>
          <a:p>
            <a:r>
              <a:rPr lang="tr-TR" dirty="0"/>
              <a:t>Bazı </a:t>
            </a:r>
            <a:r>
              <a:rPr lang="tr-TR" dirty="0" err="1"/>
              <a:t>Peptitler</a:t>
            </a:r>
            <a:endParaRPr lang="tr-TR" dirty="0"/>
          </a:p>
          <a:p>
            <a:r>
              <a:rPr lang="tr-TR" dirty="0"/>
              <a:t>Glikoz ve suda eriyen vitaminler</a:t>
            </a:r>
          </a:p>
          <a:p>
            <a:r>
              <a:rPr lang="tr-TR" dirty="0"/>
              <a:t>Kan </a:t>
            </a:r>
            <a:r>
              <a:rPr lang="tr-TR" dirty="0" err="1"/>
              <a:t>kayıpları:her</a:t>
            </a:r>
            <a:r>
              <a:rPr lang="tr-TR" dirty="0"/>
              <a:t> hemodiyaliz seansında 1-3 gr protein 100 ml kan kaybında 14-17 gr protein kaybedilir .</a:t>
            </a:r>
          </a:p>
          <a:p>
            <a:r>
              <a:rPr lang="tr-TR" dirty="0" err="1"/>
              <a:t>Gastrointestinal</a:t>
            </a:r>
            <a:r>
              <a:rPr lang="tr-TR" dirty="0"/>
              <a:t> kanamalar</a:t>
            </a:r>
          </a:p>
          <a:p>
            <a:r>
              <a:rPr lang="tr-TR" dirty="0" err="1"/>
              <a:t>Diyare:kronik</a:t>
            </a:r>
            <a:r>
              <a:rPr lang="tr-TR" dirty="0"/>
              <a:t> </a:t>
            </a:r>
            <a:r>
              <a:rPr lang="tr-TR" dirty="0" err="1"/>
              <a:t>diyareler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85315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MALNÜTRİSYON NEDENLERİ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628801"/>
            <a:ext cx="8229600" cy="4497363"/>
          </a:xfrm>
        </p:spPr>
        <p:txBody>
          <a:bodyPr>
            <a:normAutofit fontScale="92500" lnSpcReduction="10000"/>
          </a:bodyPr>
          <a:lstStyle/>
          <a:p>
            <a:r>
              <a:rPr lang="tr-TR" dirty="0" err="1"/>
              <a:t>Metabolik</a:t>
            </a:r>
            <a:r>
              <a:rPr lang="tr-TR" dirty="0"/>
              <a:t> </a:t>
            </a:r>
            <a:r>
              <a:rPr lang="tr-TR" dirty="0" err="1"/>
              <a:t>asidoz</a:t>
            </a:r>
            <a:endParaRPr lang="tr-TR" dirty="0"/>
          </a:p>
          <a:p>
            <a:r>
              <a:rPr lang="tr-TR" dirty="0"/>
              <a:t>Endokrin bozukluklar</a:t>
            </a:r>
          </a:p>
          <a:p>
            <a:r>
              <a:rPr lang="tr-TR" dirty="0"/>
              <a:t> Azalmış fiziksel aktivite</a:t>
            </a:r>
          </a:p>
          <a:p>
            <a:r>
              <a:rPr lang="tr-TR" dirty="0" err="1"/>
              <a:t>Hiperparatroidizm</a:t>
            </a:r>
            <a:endParaRPr lang="tr-TR" dirty="0"/>
          </a:p>
          <a:p>
            <a:r>
              <a:rPr lang="tr-TR" dirty="0"/>
              <a:t>D vitamini yetersizliği</a:t>
            </a:r>
          </a:p>
          <a:p>
            <a:r>
              <a:rPr lang="tr-TR" dirty="0"/>
              <a:t>İnsülin direnci</a:t>
            </a:r>
          </a:p>
          <a:p>
            <a:r>
              <a:rPr lang="tr-TR" dirty="0" err="1"/>
              <a:t>Testesteron</a:t>
            </a:r>
            <a:r>
              <a:rPr lang="tr-TR" dirty="0"/>
              <a:t> eksikliği</a:t>
            </a:r>
          </a:p>
          <a:p>
            <a:r>
              <a:rPr lang="tr-TR" dirty="0"/>
              <a:t>Düşük </a:t>
            </a:r>
            <a:r>
              <a:rPr lang="tr-TR" dirty="0" err="1"/>
              <a:t>troid</a:t>
            </a:r>
            <a:r>
              <a:rPr lang="tr-TR" dirty="0"/>
              <a:t> hormon düzeyleri</a:t>
            </a:r>
          </a:p>
          <a:p>
            <a:r>
              <a:rPr lang="tr-TR" dirty="0"/>
              <a:t>Hemodiyaliz işlemi(</a:t>
            </a:r>
            <a:r>
              <a:rPr lang="tr-TR" dirty="0" err="1"/>
              <a:t>kompleman</a:t>
            </a:r>
            <a:r>
              <a:rPr lang="tr-TR" dirty="0"/>
              <a:t> sistem aktivasyonu)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  </a:t>
            </a:r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85034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5400" dirty="0"/>
              <a:t>YETERSİZ ENERJİ ALIMI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Çiğneme problemleri varlığında; yumuşak, yarı sıvı gıdalar önerilmelidir.</a:t>
            </a:r>
          </a:p>
          <a:p>
            <a:r>
              <a:rPr lang="tr-TR" dirty="0"/>
              <a:t>Tat hissi bozuklukları varlığında; sarımsak, soğan, baharat, sirke, limon gibi ilaveler önerilebilir.</a:t>
            </a:r>
          </a:p>
          <a:p>
            <a:r>
              <a:rPr lang="tr-TR" dirty="0"/>
              <a:t>Erken doyma veya iştahta azalma varlığında; az ve sık öğünler tüketilmesi önerilebilir.</a:t>
            </a:r>
          </a:p>
          <a:p>
            <a:r>
              <a:rPr lang="tr-TR" dirty="0"/>
              <a:t>Çok düşük kalori tüketen hastalarda; diyetin yağ içeriği arttırılabilir veya karbonhidrat tüketimi (reçel, marmelat, bal gibi) önerilebilir.</a:t>
            </a:r>
          </a:p>
          <a:p>
            <a:r>
              <a:rPr lang="tr-TR" dirty="0"/>
              <a:t>Yorgunluk, depresyon, yalnızlık, yetersiz sosyal destek varlığı açısından hasta değerlendirilip, önlem alınmalıdır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65164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BESLENME DURUMUNUN DEĞERLENDİRİLMESİ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Anamnez</a:t>
            </a:r>
            <a:endParaRPr lang="tr-TR" dirty="0"/>
          </a:p>
          <a:p>
            <a:r>
              <a:rPr lang="tr-TR" dirty="0"/>
              <a:t>Gıda alımının değerlendirilmesi</a:t>
            </a:r>
          </a:p>
          <a:p>
            <a:r>
              <a:rPr lang="tr-TR" dirty="0"/>
              <a:t>Fizik muayene</a:t>
            </a:r>
          </a:p>
          <a:p>
            <a:r>
              <a:rPr lang="tr-TR" dirty="0"/>
              <a:t>Fonksiyonel değerlendirme</a:t>
            </a:r>
          </a:p>
          <a:p>
            <a:r>
              <a:rPr lang="tr-TR" dirty="0" err="1"/>
              <a:t>Antropometrik</a:t>
            </a:r>
            <a:r>
              <a:rPr lang="tr-TR" dirty="0"/>
              <a:t> ölçümler(vücut ağırlığı, VKİ,yağ ve kas dokusunun saptanması, deri kıvrımı kalınlığı, orta kol çevresi)</a:t>
            </a:r>
          </a:p>
          <a:p>
            <a:r>
              <a:rPr lang="tr-TR" dirty="0"/>
              <a:t>Biyokimya tetkikleri</a:t>
            </a:r>
          </a:p>
        </p:txBody>
      </p:sp>
    </p:spTree>
    <p:extLst>
      <p:ext uri="{BB962C8B-B14F-4D97-AF65-F5344CB8AC3E}">
        <p14:creationId xmlns:p14="http://schemas.microsoft.com/office/powerpoint/2010/main" val="18678253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MALNÜTRİSYON BELİRTEÇLERİ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BİYOKİMYA TETKİKLERİ</a:t>
            </a:r>
          </a:p>
          <a:p>
            <a:r>
              <a:rPr lang="tr-TR" dirty="0" err="1"/>
              <a:t>Seum</a:t>
            </a:r>
            <a:r>
              <a:rPr lang="tr-TR" dirty="0"/>
              <a:t> albümin&lt;4 gr/dl</a:t>
            </a:r>
          </a:p>
          <a:p>
            <a:r>
              <a:rPr lang="tr-TR" dirty="0"/>
              <a:t>Serum </a:t>
            </a:r>
            <a:r>
              <a:rPr lang="tr-TR" dirty="0" err="1"/>
              <a:t>transferrin</a:t>
            </a:r>
            <a:r>
              <a:rPr lang="tr-TR" dirty="0"/>
              <a:t>&lt;200 mg/dl</a:t>
            </a:r>
          </a:p>
          <a:p>
            <a:r>
              <a:rPr lang="tr-TR" dirty="0"/>
              <a:t>Serum </a:t>
            </a:r>
            <a:r>
              <a:rPr lang="tr-TR" dirty="0" err="1"/>
              <a:t>prealbümin</a:t>
            </a:r>
            <a:r>
              <a:rPr lang="tr-TR" dirty="0"/>
              <a:t> &lt;30 mg/dl</a:t>
            </a:r>
          </a:p>
          <a:p>
            <a:r>
              <a:rPr lang="tr-TR" dirty="0"/>
              <a:t>Serum kolesterol    &lt;150 mg/dl</a:t>
            </a:r>
          </a:p>
          <a:p>
            <a:r>
              <a:rPr lang="tr-TR" dirty="0" err="1"/>
              <a:t>Prediyaliz</a:t>
            </a:r>
            <a:r>
              <a:rPr lang="tr-TR" dirty="0"/>
              <a:t> bun         &lt;50 mg/dl</a:t>
            </a:r>
          </a:p>
          <a:p>
            <a:r>
              <a:rPr lang="tr-TR" dirty="0"/>
              <a:t>Düşük </a:t>
            </a:r>
            <a:r>
              <a:rPr lang="tr-TR" dirty="0" err="1"/>
              <a:t>prediyaliz</a:t>
            </a:r>
            <a:r>
              <a:rPr lang="tr-TR" dirty="0"/>
              <a:t> serum </a:t>
            </a:r>
            <a:r>
              <a:rPr lang="tr-TR" dirty="0" err="1"/>
              <a:t>kreatinin,potasyum,fosfat</a:t>
            </a:r>
            <a:r>
              <a:rPr lang="tr-TR" dirty="0"/>
              <a:t> düzeyleri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868" y="1988840"/>
            <a:ext cx="3064580" cy="258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0984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024034" y="114298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5600" dirty="0"/>
              <a:t>MALNÜTRİSYON BELİRTEÇLERİ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ANTROPOMETRİK ÖLÇÜMLER</a:t>
            </a:r>
          </a:p>
          <a:p>
            <a:r>
              <a:rPr lang="tr-TR" dirty="0"/>
              <a:t>Kuru ağırlığın sürekli azalması</a:t>
            </a:r>
          </a:p>
          <a:p>
            <a:r>
              <a:rPr lang="tr-TR" dirty="0"/>
              <a:t>VKİ &lt;20 kg/m2</a:t>
            </a:r>
          </a:p>
          <a:p>
            <a:r>
              <a:rPr lang="tr-TR" dirty="0"/>
              <a:t>Vücut ağırlığının </a:t>
            </a:r>
            <a:r>
              <a:rPr lang="tr-TR" dirty="0" err="1"/>
              <a:t>standarta</a:t>
            </a:r>
            <a:r>
              <a:rPr lang="tr-TR" dirty="0"/>
              <a:t> oranı &lt;%90</a:t>
            </a:r>
          </a:p>
          <a:p>
            <a:r>
              <a:rPr lang="tr-TR" dirty="0"/>
              <a:t>Orta kol çevresi ve </a:t>
            </a:r>
            <a:r>
              <a:rPr lang="tr-TR" dirty="0" err="1"/>
              <a:t>triseps</a:t>
            </a:r>
            <a:r>
              <a:rPr lang="tr-TR" dirty="0"/>
              <a:t> deri kıvrımında belirgin azalma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4725144"/>
            <a:ext cx="24193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4722274"/>
            <a:ext cx="1885950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0618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1052464"/>
            <a:ext cx="7781925" cy="547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26872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BESLENME DESTEĞİ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Oral beslenme destekleyicileri</a:t>
            </a:r>
          </a:p>
          <a:p>
            <a:r>
              <a:rPr lang="tr-TR" dirty="0" err="1"/>
              <a:t>Enteral</a:t>
            </a:r>
            <a:r>
              <a:rPr lang="tr-TR" dirty="0"/>
              <a:t> beslenme</a:t>
            </a:r>
          </a:p>
          <a:p>
            <a:pPr marL="0" indent="0">
              <a:buNone/>
            </a:pPr>
            <a:r>
              <a:rPr lang="tr-TR" dirty="0"/>
              <a:t>       -</a:t>
            </a:r>
            <a:r>
              <a:rPr lang="tr-TR" dirty="0" err="1"/>
              <a:t>Nazogastrik</a:t>
            </a:r>
            <a:r>
              <a:rPr lang="tr-TR" dirty="0"/>
              <a:t> beslenme </a:t>
            </a:r>
          </a:p>
          <a:p>
            <a:pPr marL="0" indent="0">
              <a:buNone/>
            </a:pPr>
            <a:r>
              <a:rPr lang="tr-TR" dirty="0"/>
              <a:t>       -</a:t>
            </a:r>
            <a:r>
              <a:rPr lang="tr-TR" dirty="0" err="1"/>
              <a:t>Perkütan</a:t>
            </a:r>
            <a:r>
              <a:rPr lang="tr-TR" dirty="0"/>
              <a:t> endoskopik </a:t>
            </a:r>
            <a:r>
              <a:rPr lang="tr-TR" dirty="0" err="1"/>
              <a:t>gastrostomi</a:t>
            </a:r>
            <a:endParaRPr lang="tr-TR" dirty="0"/>
          </a:p>
          <a:p>
            <a:r>
              <a:rPr lang="tr-TR" dirty="0" err="1"/>
              <a:t>İntradiyalitik</a:t>
            </a:r>
            <a:r>
              <a:rPr lang="tr-TR" dirty="0"/>
              <a:t>  </a:t>
            </a:r>
            <a:r>
              <a:rPr lang="tr-TR" dirty="0" err="1"/>
              <a:t>parenteral</a:t>
            </a:r>
            <a:r>
              <a:rPr lang="tr-TR" dirty="0"/>
              <a:t>  beslenme</a:t>
            </a:r>
          </a:p>
          <a:p>
            <a:r>
              <a:rPr lang="tr-TR" dirty="0"/>
              <a:t>Total  </a:t>
            </a:r>
            <a:r>
              <a:rPr lang="tr-TR" dirty="0" err="1"/>
              <a:t>paranteral</a:t>
            </a:r>
            <a:r>
              <a:rPr lang="tr-TR" dirty="0"/>
              <a:t>  beslenme</a:t>
            </a:r>
          </a:p>
          <a:p>
            <a:r>
              <a:rPr lang="tr-TR" dirty="0"/>
              <a:t>İlaç tedavileri</a:t>
            </a:r>
          </a:p>
        </p:txBody>
      </p:sp>
    </p:spTree>
    <p:extLst>
      <p:ext uri="{BB962C8B-B14F-4D97-AF65-F5344CB8AC3E}">
        <p14:creationId xmlns:p14="http://schemas.microsoft.com/office/powerpoint/2010/main" val="20539374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DİYET DESTEĞİ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52596" y="2468880"/>
            <a:ext cx="8229600" cy="4389120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lang="tr-TR" dirty="0" err="1"/>
              <a:t>Prediyaliz</a:t>
            </a:r>
            <a:r>
              <a:rPr lang="tr-TR" dirty="0"/>
              <a:t> ve diyaliz dönemine uygun protein ve kalori alımlarını sağlayacak diyet programı vermek</a:t>
            </a:r>
          </a:p>
          <a:p>
            <a:r>
              <a:rPr lang="tr-TR" dirty="0"/>
              <a:t>Protein tüketiminde artış </a:t>
            </a:r>
            <a:r>
              <a:rPr lang="tr-TR" dirty="0" err="1"/>
              <a:t>hiperfosfatemiyi</a:t>
            </a:r>
            <a:r>
              <a:rPr lang="tr-TR" dirty="0"/>
              <a:t> kolaylaştırır ancak sağkalımda avantaja neden olur</a:t>
            </a:r>
          </a:p>
          <a:p>
            <a:r>
              <a:rPr lang="tr-TR" dirty="0"/>
              <a:t>Gerekirse fosfor bağlayıcı ilaç dozlarını arttırmak</a:t>
            </a:r>
          </a:p>
          <a:p>
            <a:r>
              <a:rPr lang="tr-TR" dirty="0"/>
              <a:t>Gerekirse diyaliz dozunu arttırmak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  <a:p>
            <a:pPr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038954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700" dirty="0"/>
              <a:t>NÜTRÜSYON DESTEK TEDAVİLERİ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Oral beslenme destekleyicileri</a:t>
            </a:r>
            <a:r>
              <a:rPr lang="tr-TR" dirty="0"/>
              <a:t>;</a:t>
            </a:r>
          </a:p>
          <a:p>
            <a:r>
              <a:rPr lang="tr-TR" dirty="0"/>
              <a:t>Reçete edilebilecek yüksek protein ve kalori içeren içecekler,  tozlar ve puding benzeri ürünlerden  oluşur.</a:t>
            </a:r>
          </a:p>
          <a:p>
            <a:r>
              <a:rPr lang="tr-TR" dirty="0"/>
              <a:t>Hastanın </a:t>
            </a:r>
            <a:r>
              <a:rPr lang="tr-TR" dirty="0" err="1"/>
              <a:t>ihtiyacına,laktoz</a:t>
            </a:r>
            <a:r>
              <a:rPr lang="tr-TR" dirty="0"/>
              <a:t> </a:t>
            </a:r>
            <a:r>
              <a:rPr lang="tr-TR" dirty="0" err="1"/>
              <a:t>toleransına,ürünün</a:t>
            </a:r>
            <a:r>
              <a:rPr lang="tr-TR" dirty="0"/>
              <a:t> </a:t>
            </a:r>
            <a:r>
              <a:rPr lang="tr-TR" dirty="0" err="1"/>
              <a:t>Na,K,P</a:t>
            </a:r>
            <a:r>
              <a:rPr lang="tr-TR" dirty="0"/>
              <a:t> içeriğine fiyat ve tadına göre seçim yapılır.</a:t>
            </a:r>
          </a:p>
          <a:p>
            <a:r>
              <a:rPr lang="tr-TR" dirty="0"/>
              <a:t>Oral </a:t>
            </a:r>
            <a:r>
              <a:rPr lang="tr-TR" dirty="0" err="1"/>
              <a:t>esansiyel</a:t>
            </a:r>
            <a:r>
              <a:rPr lang="tr-TR" dirty="0"/>
              <a:t> aminoasit tabletleri</a:t>
            </a:r>
          </a:p>
        </p:txBody>
      </p:sp>
    </p:spTree>
    <p:extLst>
      <p:ext uri="{BB962C8B-B14F-4D97-AF65-F5344CB8AC3E}">
        <p14:creationId xmlns:p14="http://schemas.microsoft.com/office/powerpoint/2010/main" val="3000518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NÜTRİSYON DESTEK TEDAVİLERİ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  </a:t>
            </a:r>
            <a:r>
              <a:rPr lang="tr-TR" dirty="0" err="1">
                <a:solidFill>
                  <a:srgbClr val="FF0000"/>
                </a:solidFill>
              </a:rPr>
              <a:t>Enteral</a:t>
            </a:r>
            <a:r>
              <a:rPr lang="tr-TR" dirty="0">
                <a:solidFill>
                  <a:srgbClr val="FF0000"/>
                </a:solidFill>
              </a:rPr>
              <a:t> beslenme;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   </a:t>
            </a:r>
            <a:r>
              <a:rPr lang="tr-TR" dirty="0"/>
              <a:t>O</a:t>
            </a:r>
            <a:r>
              <a:rPr lang="tr-TR" dirty="0">
                <a:solidFill>
                  <a:srgbClr val="000000"/>
                </a:solidFill>
              </a:rPr>
              <a:t>ral</a:t>
            </a:r>
            <a:r>
              <a:rPr lang="tr-TR" dirty="0"/>
              <a:t> yoldan yeterli besin alımını sağlayamayan hastalarda uygulanır.NG ve PEG yoluyla kullanılabilecek </a:t>
            </a:r>
            <a:r>
              <a:rPr lang="tr-TR" dirty="0" err="1"/>
              <a:t>hazır,günlük</a:t>
            </a:r>
            <a:r>
              <a:rPr lang="tr-TR" dirty="0"/>
              <a:t> protein ve kalori ihtiyacını karşılayacak solüsyonlar kullanılır.</a:t>
            </a:r>
          </a:p>
          <a:p>
            <a:pPr marL="0" indent="0">
              <a:buNone/>
            </a:pPr>
            <a:r>
              <a:rPr lang="tr-TR" dirty="0" err="1">
                <a:solidFill>
                  <a:srgbClr val="FF0000"/>
                </a:solidFill>
              </a:rPr>
              <a:t>avantajları:</a:t>
            </a:r>
            <a:r>
              <a:rPr lang="tr-TR" dirty="0" err="1"/>
              <a:t>günlük</a:t>
            </a:r>
            <a:r>
              <a:rPr lang="tr-TR" dirty="0"/>
              <a:t> beslenme ihtiyaçları uzun süreli karşılanır</a:t>
            </a:r>
          </a:p>
          <a:p>
            <a:r>
              <a:rPr lang="tr-TR" dirty="0"/>
              <a:t>Dengeli beslenme</a:t>
            </a:r>
          </a:p>
          <a:p>
            <a:r>
              <a:rPr lang="tr-TR" dirty="0"/>
              <a:t>Daha az sıvı yükü</a:t>
            </a:r>
          </a:p>
          <a:p>
            <a:r>
              <a:rPr lang="tr-TR" dirty="0"/>
              <a:t>Daha az enfeksiyon riski</a:t>
            </a:r>
          </a:p>
          <a:p>
            <a:r>
              <a:rPr lang="tr-TR" dirty="0"/>
              <a:t>Ucuz olması</a:t>
            </a:r>
          </a:p>
          <a:p>
            <a:r>
              <a:rPr lang="tr-TR" dirty="0"/>
              <a:t>Bunun yanında </a:t>
            </a:r>
            <a:r>
              <a:rPr lang="tr-TR" dirty="0" err="1"/>
              <a:t>pulmoner</a:t>
            </a:r>
            <a:r>
              <a:rPr lang="tr-TR" dirty="0"/>
              <a:t> </a:t>
            </a:r>
            <a:r>
              <a:rPr lang="tr-TR" dirty="0" err="1"/>
              <a:t>aspirasyon,reflü</a:t>
            </a:r>
            <a:r>
              <a:rPr lang="tr-TR" dirty="0"/>
              <a:t> ,</a:t>
            </a:r>
            <a:r>
              <a:rPr lang="tr-TR" dirty="0" err="1"/>
              <a:t>özafajit</a:t>
            </a:r>
            <a:r>
              <a:rPr lang="tr-TR" dirty="0"/>
              <a:t>, sıvı yüklenmesi   dezavantajları arasında sayılabilir.</a:t>
            </a:r>
          </a:p>
          <a:p>
            <a:pPr marL="0" indent="0">
              <a:buNone/>
            </a:pP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7" y="3825498"/>
            <a:ext cx="2466975" cy="1667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5686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2">
            <a:extLst>
              <a:ext uri="{FF2B5EF4-FFF2-40B4-BE49-F238E27FC236}">
                <a16:creationId xmlns:a16="http://schemas.microsoft.com/office/drawing/2014/main" id="{B2AA8CDF-3326-5156-C4C4-FB5897EA7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705" y="1353050"/>
            <a:ext cx="4658997" cy="47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5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 </a:t>
            </a:r>
            <a:r>
              <a:rPr lang="tr-TR" sz="3600" dirty="0"/>
              <a:t>İNTRADİYALİTİK (DİYALİZ ESNASINDA) PARENTERAL BESLENME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1935480"/>
            <a:ext cx="8309810" cy="4960620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lang="tr-TR" dirty="0"/>
              <a:t> Basit bir teknik olup, hastanın besin alımını takviye açısından özellikle hemodiyaliz hastalarında uygun bir yöntemdir. </a:t>
            </a:r>
          </a:p>
          <a:p>
            <a:r>
              <a:rPr lang="tr-TR" dirty="0"/>
              <a:t>Hastaya ekstra bir kateterizasyon veya </a:t>
            </a:r>
            <a:r>
              <a:rPr lang="tr-TR" dirty="0" err="1"/>
              <a:t>hospitalizasyon</a:t>
            </a:r>
            <a:r>
              <a:rPr lang="tr-TR" dirty="0"/>
              <a:t> külfeti getirmez. </a:t>
            </a:r>
          </a:p>
          <a:p>
            <a:r>
              <a:rPr lang="tr-TR" dirty="0"/>
              <a:t>Vasküler  girişim yolundaki yüksek kan akım hızı bu </a:t>
            </a:r>
            <a:r>
              <a:rPr lang="tr-TR" dirty="0" err="1"/>
              <a:t>hiperosmolar</a:t>
            </a:r>
            <a:r>
              <a:rPr lang="tr-TR" dirty="0"/>
              <a:t>  (dekstroz, aminoasit,  lipid solüsyonlarının) verilmesini kolaylaştırmaktadır.</a:t>
            </a:r>
          </a:p>
          <a:p>
            <a:r>
              <a:rPr lang="tr-TR" dirty="0"/>
              <a:t>Verilen fazla sıvı UF ile daha rahat </a:t>
            </a:r>
            <a:r>
              <a:rPr lang="tr-TR" dirty="0" err="1"/>
              <a:t>uzaklaştıralabilir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030" y="5747599"/>
            <a:ext cx="3108286" cy="110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01336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PARANTERAL BESLENME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sz="3200" dirty="0"/>
              <a:t>       ENDİKASYONLARI;</a:t>
            </a:r>
          </a:p>
          <a:p>
            <a:r>
              <a:rPr lang="tr-TR" dirty="0"/>
              <a:t> Oral destekle düzeltilemeyen </a:t>
            </a:r>
            <a:r>
              <a:rPr lang="tr-TR" dirty="0" err="1"/>
              <a:t>malnütrisyon</a:t>
            </a:r>
            <a:r>
              <a:rPr lang="tr-TR" dirty="0"/>
              <a:t> tedavisinde </a:t>
            </a:r>
          </a:p>
          <a:p>
            <a:r>
              <a:rPr lang="tr-TR" dirty="0" err="1"/>
              <a:t>Enteral</a:t>
            </a:r>
            <a:r>
              <a:rPr lang="tr-TR" dirty="0"/>
              <a:t> beslenmesi yeterli olmayan hastalar</a:t>
            </a:r>
          </a:p>
          <a:p>
            <a:r>
              <a:rPr lang="tr-TR" dirty="0"/>
              <a:t>GİS   hastalıkları,</a:t>
            </a:r>
          </a:p>
          <a:p>
            <a:r>
              <a:rPr lang="tr-TR" dirty="0"/>
              <a:t> İlerleyici kilo kaybı ,</a:t>
            </a:r>
          </a:p>
          <a:p>
            <a:r>
              <a:rPr lang="tr-TR" dirty="0"/>
              <a:t>Bir ay arayla ölçülen serum albümin düzeyi 3.4 veya daha düşük olan hastalar ,</a:t>
            </a:r>
          </a:p>
          <a:p>
            <a:r>
              <a:rPr lang="tr-TR" dirty="0"/>
              <a:t>Vücut ağırlığının standartların % 90’ından düşük olması.</a:t>
            </a:r>
          </a:p>
          <a:p>
            <a:pPr marL="0" indent="0">
              <a:buNone/>
            </a:pPr>
            <a:r>
              <a:rPr lang="tr-TR" dirty="0"/>
              <a:t>      Burada sıklıkla kullanılan solüsyonların kompozisyonunu hazırlarken hastaya her bir diyaliz seansı için 15-20 </a:t>
            </a:r>
            <a:r>
              <a:rPr lang="tr-TR" dirty="0" err="1"/>
              <a:t>kcal</a:t>
            </a:r>
            <a:r>
              <a:rPr lang="tr-TR" dirty="0"/>
              <a:t>/kg enerjinin </a:t>
            </a:r>
            <a:r>
              <a:rPr lang="tr-TR" dirty="0" err="1"/>
              <a:t>yanısıra</a:t>
            </a:r>
            <a:r>
              <a:rPr lang="tr-TR" dirty="0"/>
              <a:t>, 0.5-1 g/protein/kg (aminoasit) desteği sağlanması hedeflenir.</a:t>
            </a:r>
          </a:p>
        </p:txBody>
      </p:sp>
    </p:spTree>
    <p:extLst>
      <p:ext uri="{BB962C8B-B14F-4D97-AF65-F5344CB8AC3E}">
        <p14:creationId xmlns:p14="http://schemas.microsoft.com/office/powerpoint/2010/main" val="73820390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PARANTERAL BESLENME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 Aminoasit </a:t>
            </a:r>
            <a:r>
              <a:rPr lang="tr-TR" dirty="0" err="1"/>
              <a:t>infüzyonu</a:t>
            </a:r>
            <a:r>
              <a:rPr lang="tr-TR" dirty="0"/>
              <a:t> sırasında verilen </a:t>
            </a:r>
            <a:r>
              <a:rPr lang="tr-TR" dirty="0" err="1"/>
              <a:t>aminoasitin</a:t>
            </a:r>
            <a:r>
              <a:rPr lang="tr-TR" dirty="0"/>
              <a:t> yaklaşık % 10’u diyaliz esnasında kaybedilmektedir. </a:t>
            </a:r>
          </a:p>
          <a:p>
            <a:r>
              <a:rPr lang="tr-TR" dirty="0"/>
              <a:t>Aminoasitlerin kalorisi dışında bu rejim ile yaklaşık 1000 kalori (</a:t>
            </a:r>
            <a:r>
              <a:rPr lang="tr-TR" dirty="0" err="1"/>
              <a:t>Kcal</a:t>
            </a:r>
            <a:r>
              <a:rPr lang="tr-TR" dirty="0"/>
              <a:t>) destek verilmektedir. </a:t>
            </a:r>
          </a:p>
          <a:p>
            <a:r>
              <a:rPr lang="tr-TR" dirty="0" err="1"/>
              <a:t>Parenteral</a:t>
            </a:r>
            <a:r>
              <a:rPr lang="tr-TR" dirty="0"/>
              <a:t> beslenme desteği uygulanan hastalara vitamin ve eser elementlerin de verilmesi gerekebilir. </a:t>
            </a:r>
          </a:p>
          <a:p>
            <a:r>
              <a:rPr lang="tr-TR" dirty="0" err="1"/>
              <a:t>Paranteral</a:t>
            </a:r>
            <a:r>
              <a:rPr lang="tr-TR" dirty="0"/>
              <a:t> tedavinin başlıca yan etkileri </a:t>
            </a:r>
            <a:r>
              <a:rPr lang="tr-TR" dirty="0" err="1"/>
              <a:t>hiperglisemi</a:t>
            </a:r>
            <a:r>
              <a:rPr lang="tr-TR" dirty="0"/>
              <a:t>, reaktif hipoglisemi, </a:t>
            </a:r>
            <a:r>
              <a:rPr lang="tr-TR" dirty="0" err="1"/>
              <a:t>hipofosfatemi</a:t>
            </a:r>
            <a:r>
              <a:rPr lang="tr-TR" dirty="0"/>
              <a:t>  ve karaciğer fonksiyon bozukluğudur.</a:t>
            </a:r>
          </a:p>
        </p:txBody>
      </p:sp>
    </p:spTree>
    <p:extLst>
      <p:ext uri="{BB962C8B-B14F-4D97-AF65-F5344CB8AC3E}">
        <p14:creationId xmlns:p14="http://schemas.microsoft.com/office/powerpoint/2010/main" val="37002789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SABRINIZ İÇİN TEŞEKKÜR EDERİM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2420889"/>
            <a:ext cx="7632848" cy="388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88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3273</TotalTime>
  <Words>2286</Words>
  <Application>Microsoft Office PowerPoint</Application>
  <PresentationFormat>Geniş ekran</PresentationFormat>
  <Paragraphs>361</Paragraphs>
  <Slides>71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71</vt:i4>
      </vt:variant>
    </vt:vector>
  </HeadingPairs>
  <TitlesOfParts>
    <vt:vector size="77" baseType="lpstr">
      <vt:lpstr>Arial</vt:lpstr>
      <vt:lpstr>Calibri</vt:lpstr>
      <vt:lpstr>Constantia</vt:lpstr>
      <vt:lpstr>Wingdings</vt:lpstr>
      <vt:lpstr>Wingdings 2</vt:lpstr>
      <vt:lpstr>Akış</vt:lpstr>
      <vt:lpstr>HEMODİYALİZ HASTALARINDA BESLENME VE DESTEK TEDAVİLER</vt:lpstr>
      <vt:lpstr>BESLENME NEDİR ????</vt:lpstr>
      <vt:lpstr>BESLENME</vt:lpstr>
      <vt:lpstr>BESLENME</vt:lpstr>
      <vt:lpstr>DİYALİZ HASTALARINDA  KALİTELİ YAŞAM</vt:lpstr>
      <vt:lpstr>HEMODİYALİZ HASTALARINDA TIBBİ    BESLENME TEDAVİSİNİN AMAÇLARI;</vt:lpstr>
      <vt:lpstr>HEMODİYALİZDE DİYET</vt:lpstr>
      <vt:lpstr>MULTİDİSİPLİNER YAKLAŞIM!!!</vt:lpstr>
      <vt:lpstr>BESLENME </vt:lpstr>
      <vt:lpstr>HEMŞİRE-DİYALİZ TEKNİKERİ</vt:lpstr>
      <vt:lpstr>BESLENME DEĞERLENDİRMESİNE GEREK DUYULAN HASTALAR</vt:lpstr>
      <vt:lpstr>BESLENME</vt:lpstr>
      <vt:lpstr>DİYETE UYUM GÖSTERMEYEN HASTALARDA!!!</vt:lpstr>
      <vt:lpstr>PowerPoint Sunusu</vt:lpstr>
      <vt:lpstr>PowerPoint Sunusu</vt:lpstr>
      <vt:lpstr>PowerPoint Sunusu</vt:lpstr>
      <vt:lpstr>PROTEİN</vt:lpstr>
      <vt:lpstr>PROTEİN</vt:lpstr>
      <vt:lpstr>PROTEİN</vt:lpstr>
      <vt:lpstr>Hemodiyaliz hastalarının alacağı proteinin en az %50 si biyolojik değeri yüksek olan hayvansal kökenli proteinden karşılanmalıdır.</vt:lpstr>
      <vt:lpstr>PowerPoint Sunusu</vt:lpstr>
      <vt:lpstr>ENERJİ</vt:lpstr>
      <vt:lpstr>ENERJİ</vt:lpstr>
      <vt:lpstr>ENERJİ</vt:lpstr>
      <vt:lpstr>ENERJİ</vt:lpstr>
      <vt:lpstr>PowerPoint Sunusu</vt:lpstr>
      <vt:lpstr>FOSFOR</vt:lpstr>
      <vt:lpstr>FOSFOR</vt:lpstr>
      <vt:lpstr>                    FOSFOR</vt:lpstr>
      <vt:lpstr>FOSFOR</vt:lpstr>
      <vt:lpstr>PowerPoint Sunusu</vt:lpstr>
      <vt:lpstr>HANGİ  EKMEK????</vt:lpstr>
      <vt:lpstr>PowerPoint Sunusu</vt:lpstr>
      <vt:lpstr>PowerPoint Sunusu</vt:lpstr>
      <vt:lpstr>POTASYUM</vt:lpstr>
      <vt:lpstr>POTASYUM</vt:lpstr>
      <vt:lpstr>POTASYUMDAN ZENGİN GIDALAR</vt:lpstr>
      <vt:lpstr>Günlük potasyum alımı 1600-2000 mg’ı   geçmemelidir</vt:lpstr>
      <vt:lpstr>PowerPoint Sunusu</vt:lpstr>
      <vt:lpstr>YÖNTEM</vt:lpstr>
      <vt:lpstr>ÖNERİLER</vt:lpstr>
      <vt:lpstr>ÖNERİLER</vt:lpstr>
      <vt:lpstr>Vitaminler ve Eser Elementler</vt:lpstr>
      <vt:lpstr>VİTAMİNLER</vt:lpstr>
      <vt:lpstr>PowerPoint Sunusu</vt:lpstr>
      <vt:lpstr>TUZ</vt:lpstr>
      <vt:lpstr>TUZ</vt:lpstr>
      <vt:lpstr>PowerPoint Sunusu</vt:lpstr>
      <vt:lpstr>ÖNERİLER</vt:lpstr>
      <vt:lpstr>SIVI ALIMI</vt:lpstr>
      <vt:lpstr>SIVI VE TUZ KISITLAMASI</vt:lpstr>
      <vt:lpstr>ÖNERİLER </vt:lpstr>
      <vt:lpstr>MALNÜTRİSYON</vt:lpstr>
      <vt:lpstr>PowerPoint Sunusu</vt:lpstr>
      <vt:lpstr>MALNÜTRİSYON NEDENLERİ</vt:lpstr>
      <vt:lpstr>MALNÜTRİSYON NEDENLERİ</vt:lpstr>
      <vt:lpstr>MALNÜTRİSYON NEDENLERİ</vt:lpstr>
      <vt:lpstr>YETERSİZ ENERJİ ALIMI</vt:lpstr>
      <vt:lpstr>BESLENME DURUMUNUN DEĞERLENDİRİLMESİ</vt:lpstr>
      <vt:lpstr>MALNÜTRİSYON BELİRTEÇLERİ</vt:lpstr>
      <vt:lpstr>MALNÜTRİSYON BELİRTEÇLERİ </vt:lpstr>
      <vt:lpstr>PowerPoint Sunusu</vt:lpstr>
      <vt:lpstr>BESLENME DESTEĞİ</vt:lpstr>
      <vt:lpstr>DİYET DESTEĞİ</vt:lpstr>
      <vt:lpstr>NÜTRÜSYON DESTEK TEDAVİLERİ</vt:lpstr>
      <vt:lpstr>NÜTRİSYON DESTEK TEDAVİLERİ</vt:lpstr>
      <vt:lpstr>PowerPoint Sunusu</vt:lpstr>
      <vt:lpstr> İNTRADİYALİTİK (DİYALİZ ESNASINDA) PARENTERAL BESLENME</vt:lpstr>
      <vt:lpstr>PARANTERAL BESLENME</vt:lpstr>
      <vt:lpstr>PARANTERAL BESLENME</vt:lpstr>
      <vt:lpstr>SABRINIZ İÇİN TEŞEKKÜR EDERİM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Hemodiyaliz hastalarında beslenme ve destek tedaviler</dc:title>
  <dc:creator>Diyaliz Servisi 1</dc:creator>
  <cp:lastModifiedBy>850G5</cp:lastModifiedBy>
  <cp:revision>288</cp:revision>
  <dcterms:created xsi:type="dcterms:W3CDTF">2022-09-24T07:15:01Z</dcterms:created>
  <dcterms:modified xsi:type="dcterms:W3CDTF">2022-11-10T12:24:13Z</dcterms:modified>
</cp:coreProperties>
</file>